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96" r:id="rId4"/>
    <p:sldId id="302" r:id="rId5"/>
    <p:sldId id="307" r:id="rId6"/>
    <p:sldId id="259" r:id="rId7"/>
    <p:sldId id="303" r:id="rId8"/>
    <p:sldId id="304" r:id="rId9"/>
    <p:sldId id="308" r:id="rId10"/>
    <p:sldId id="268" r:id="rId11"/>
    <p:sldId id="333" r:id="rId12"/>
    <p:sldId id="334" r:id="rId13"/>
    <p:sldId id="335" r:id="rId14"/>
    <p:sldId id="336" r:id="rId15"/>
    <p:sldId id="337" r:id="rId16"/>
    <p:sldId id="309" r:id="rId17"/>
    <p:sldId id="269" r:id="rId18"/>
    <p:sldId id="263" r:id="rId19"/>
    <p:sldId id="322" r:id="rId20"/>
    <p:sldId id="260" r:id="rId21"/>
    <p:sldId id="318" r:id="rId22"/>
    <p:sldId id="275" r:id="rId23"/>
    <p:sldId id="317" r:id="rId24"/>
    <p:sldId id="279" r:id="rId25"/>
    <p:sldId id="319" r:id="rId26"/>
    <p:sldId id="331" r:id="rId27"/>
    <p:sldId id="286" r:id="rId28"/>
    <p:sldId id="323" r:id="rId29"/>
    <p:sldId id="325" r:id="rId30"/>
    <p:sldId id="324" r:id="rId31"/>
    <p:sldId id="312" r:id="rId32"/>
    <p:sldId id="314" r:id="rId33"/>
    <p:sldId id="311" r:id="rId34"/>
    <p:sldId id="332" r:id="rId35"/>
    <p:sldId id="316" r:id="rId36"/>
    <p:sldId id="301" r:id="rId37"/>
    <p:sldId id="315" r:id="rId38"/>
    <p:sldId id="327" r:id="rId39"/>
    <p:sldId id="328" r:id="rId40"/>
    <p:sldId id="283" r:id="rId41"/>
    <p:sldId id="277" r:id="rId42"/>
    <p:sldId id="288" r:id="rId43"/>
    <p:sldId id="278" r:id="rId44"/>
    <p:sldId id="338" r:id="rId45"/>
    <p:sldId id="285" r:id="rId46"/>
    <p:sldId id="287" r:id="rId47"/>
    <p:sldId id="292" r:id="rId48"/>
    <p:sldId id="300" r:id="rId49"/>
    <p:sldId id="290" r:id="rId50"/>
    <p:sldId id="313" r:id="rId51"/>
  </p:sldIdLst>
  <p:sldSz cx="18288000" cy="10287000"/>
  <p:notesSz cx="18288000" cy="10287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731"/>
    <a:srgbClr val="141E28"/>
    <a:srgbClr val="9B81BB"/>
    <a:srgbClr val="A1C699"/>
    <a:srgbClr val="2A2B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0640C-ED0F-BC46-8EC0-4A5FAD39D78B}" v="2" dt="2024-02-11T13:02:24.80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09"/>
    <p:restoredTop sz="94686"/>
  </p:normalViewPr>
  <p:slideViewPr>
    <p:cSldViewPr snapToGrid="0">
      <p:cViewPr varScale="1">
        <p:scale>
          <a:sx n="62" d="100"/>
          <a:sy n="62" d="100"/>
        </p:scale>
        <p:origin x="256" y="37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8B597-2264-48CE-B38B-CBBB482BA537}" type="datetimeFigureOut">
              <a:rPr kumimoji="1" lang="ja-JP" altLang="en-US" smtClean="0"/>
              <a:t>2024/2/17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DF6DF-C8D3-4FC2-91E5-ACEC6D9B19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314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6DF-C8D3-4FC2-91E5-ACEC6D9B198D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00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6DF-C8D3-4FC2-91E5-ACEC6D9B198D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2911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F508A-1358-2BE9-0FEA-9E7782504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AF25BC-86C3-8944-123A-78F32A849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6109996-459E-D416-D52D-856583556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6BF5FE1-61E2-62BC-6A19-3DE6F9A63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6DF-C8D3-4FC2-91E5-ACEC6D9B198D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8506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6DF-C8D3-4FC2-91E5-ACEC6D9B198D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13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6DF-C8D3-4FC2-91E5-ACEC6D9B198D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1009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6DF-C8D3-4FC2-91E5-ACEC6D9B198D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509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6DF-C8D3-4FC2-91E5-ACEC6D9B198D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6993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DF6DF-C8D3-4FC2-91E5-ACEC6D9B198D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2936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9296A8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9296A8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2/17/24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9296A8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2/17/24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9296A8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rgbClr val="9296A8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‹#›</a:t>
            </a:fld>
            <a:endParaRPr spc="3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65486" y="2789589"/>
            <a:ext cx="14957027" cy="253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65486" y="2789589"/>
            <a:ext cx="14957027" cy="2533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2/17/24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7693163" y="9609511"/>
            <a:ext cx="218440" cy="36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rgbClr val="9296A8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‹#›</a:t>
            </a:fld>
            <a:endParaRPr spc="3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twikkansal/wtfpytho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8.svg"/><Relationship Id="rId4" Type="http://schemas.openxmlformats.org/officeDocument/2006/relationships/image" Target="../media/image13.svg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tshiba.github.io/posts/posts_of_hate_against_pyth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rg-lang/er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tshiba/pylyzer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nluu.com/empirical-pl/" TargetMode="External"/><Relationship Id="rId2" Type="http://schemas.openxmlformats.org/officeDocument/2006/relationships/hyperlink" Target="http://www.washi.cs.waseda.ac.jp/wp-content/uploads/2016/11/HASE_2017_paper_25.pdf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qiita.com/bohemian916/items/46f9f1e8bb32fc0a1f99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doorCorgi/cgsensor/blob/865c074cd905ca8edfd35dea7dc10fcf1b9c231e/cgsensor/tsl2572.py#L20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8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849118" y="1726134"/>
            <a:ext cx="536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0" dirty="0">
                <a:solidFill>
                  <a:srgbClr val="A1C699"/>
                </a:solidFill>
                <a:latin typeface="Microsoft Sans Serif"/>
                <a:cs typeface="Microsoft Sans Serif"/>
              </a:rPr>
              <a:t>&lt;</a:t>
            </a:r>
            <a:r>
              <a:rPr sz="2100" spc="-140" dirty="0">
                <a:solidFill>
                  <a:srgbClr val="A1C699"/>
                </a:solidFill>
                <a:latin typeface="Microsoft Sans Serif"/>
                <a:cs typeface="Microsoft Sans Serif"/>
              </a:rPr>
              <a:t> </a:t>
            </a:r>
            <a:r>
              <a:rPr sz="2100" spc="195" dirty="0">
                <a:solidFill>
                  <a:srgbClr val="A1C699"/>
                </a:solidFill>
                <a:latin typeface="Microsoft Sans Serif"/>
                <a:cs typeface="Microsoft Sans Serif"/>
              </a:rPr>
              <a:t>/</a:t>
            </a:r>
            <a:r>
              <a:rPr sz="2100" spc="-140" dirty="0">
                <a:solidFill>
                  <a:srgbClr val="A1C699"/>
                </a:solidFill>
                <a:latin typeface="Microsoft Sans Serif"/>
                <a:cs typeface="Microsoft Sans Serif"/>
              </a:rPr>
              <a:t> </a:t>
            </a:r>
            <a:r>
              <a:rPr sz="2100" spc="-30" dirty="0">
                <a:solidFill>
                  <a:srgbClr val="A1C699"/>
                </a:solidFill>
                <a:latin typeface="Microsoft Sans Serif"/>
                <a:cs typeface="Microsoft Sans Serif"/>
              </a:rPr>
              <a:t>&gt;</a:t>
            </a:r>
            <a:endParaRPr sz="2100" dirty="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</a:t>
            </a:fld>
            <a:endParaRPr spc="3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EABAFCA-92F7-DA06-C4E4-7FDC96850176}"/>
              </a:ext>
            </a:extLst>
          </p:cNvPr>
          <p:cNvSpPr txBox="1"/>
          <p:nvPr/>
        </p:nvSpPr>
        <p:spPr>
          <a:xfrm>
            <a:off x="4201297" y="2484471"/>
            <a:ext cx="9885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altLang="ja-JP" sz="3600" spc="80" dirty="0">
                <a:solidFill>
                  <a:srgbClr val="FFFFFF"/>
                </a:solidFill>
                <a:latin typeface="源ノ明朝" panose="02020400000000000000" pitchFamily="18" charset="-128"/>
                <a:ea typeface="源ノ明朝" panose="02020400000000000000" pitchFamily="18" charset="-128"/>
                <a:cs typeface="Microsoft Sans Serif"/>
              </a:rPr>
              <a:t>2023</a:t>
            </a:r>
            <a:r>
              <a:rPr lang="ja-JP" altLang="en-US" sz="3600" spc="80">
                <a:solidFill>
                  <a:srgbClr val="FFFFFF"/>
                </a:solidFill>
                <a:latin typeface="源ノ明朝" panose="02020400000000000000" pitchFamily="18" charset="-128"/>
                <a:ea typeface="源ノ明朝" panose="02020400000000000000" pitchFamily="18" charset="-128"/>
                <a:cs typeface="Microsoft Sans Serif"/>
              </a:rPr>
              <a:t>年度未踏</a:t>
            </a:r>
            <a:r>
              <a:rPr lang="en-US" altLang="ja-JP" sz="3600" spc="80" dirty="0">
                <a:solidFill>
                  <a:srgbClr val="FFFFFF"/>
                </a:solidFill>
                <a:latin typeface="源ノ明朝" panose="02020400000000000000" pitchFamily="18" charset="-128"/>
                <a:ea typeface="源ノ明朝" panose="02020400000000000000" pitchFamily="18" charset="-128"/>
                <a:cs typeface="Microsoft Sans Serif"/>
              </a:rPr>
              <a:t>IT</a:t>
            </a:r>
            <a:r>
              <a:rPr lang="ja-JP" altLang="en-US" sz="3600" spc="80">
                <a:solidFill>
                  <a:srgbClr val="FFFFFF"/>
                </a:solidFill>
                <a:latin typeface="源ノ明朝" panose="02020400000000000000" pitchFamily="18" charset="-128"/>
                <a:ea typeface="源ノ明朝" panose="02020400000000000000" pitchFamily="18" charset="-128"/>
                <a:cs typeface="Microsoft Sans Serif"/>
              </a:rPr>
              <a:t>人材発掘・育成事業</a:t>
            </a:r>
            <a:r>
              <a:rPr lang="en-US" altLang="ja-JP" sz="3600" spc="80" dirty="0">
                <a:solidFill>
                  <a:srgbClr val="FFFFFF"/>
                </a:solidFill>
                <a:latin typeface="源ノ明朝" panose="02020400000000000000" pitchFamily="18" charset="-128"/>
                <a:ea typeface="源ノ明朝" panose="02020400000000000000" pitchFamily="18" charset="-128"/>
                <a:cs typeface="Microsoft Sans Serif"/>
              </a:rPr>
              <a:t> </a:t>
            </a:r>
          </a:p>
        </p:txBody>
      </p:sp>
      <p:pic>
        <p:nvPicPr>
          <p:cNvPr id="9" name="グラフィックス 8">
            <a:extLst>
              <a:ext uri="{FF2B5EF4-FFF2-40B4-BE49-F238E27FC236}">
                <a16:creationId xmlns:a16="http://schemas.microsoft.com/office/drawing/2014/main" id="{02E1F8C6-0C2C-C794-DE42-E5563D7F1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7316" y="3130802"/>
            <a:ext cx="7003519" cy="599453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1283" y="3775434"/>
            <a:ext cx="17325432" cy="2411558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525"/>
              </a:spcBef>
            </a:pPr>
            <a:r>
              <a:rPr lang="en-US" altLang="ja-JP" sz="7000" dirty="0">
                <a:latin typeface="游明朝 Demibold" panose="02020600000000000000" pitchFamily="18" charset="-128"/>
                <a:ea typeface="游明朝 Demibold" panose="02020600000000000000" pitchFamily="18" charset="-128"/>
                <a:cs typeface="Microsoft Sans Serif"/>
              </a:rPr>
              <a:t>Python</a:t>
            </a:r>
            <a:r>
              <a:rPr lang="ja-JP" altLang="en-US" sz="7000">
                <a:latin typeface="游明朝 Demibold" panose="02020600000000000000" pitchFamily="18" charset="-128"/>
                <a:ea typeface="游明朝 Demibold" panose="02020600000000000000" pitchFamily="18" charset="-128"/>
                <a:cs typeface="Microsoft Sans Serif"/>
              </a:rPr>
              <a:t>にトランスパイル可能な</a:t>
            </a:r>
            <a:br>
              <a:rPr lang="en-US" altLang="ja-JP" sz="7000" dirty="0">
                <a:latin typeface="游明朝 Demibold" panose="02020600000000000000" pitchFamily="18" charset="-128"/>
                <a:ea typeface="游明朝 Demibold" panose="02020600000000000000" pitchFamily="18" charset="-128"/>
                <a:cs typeface="Microsoft Sans Serif"/>
              </a:rPr>
            </a:br>
            <a:r>
              <a:rPr lang="ja-JP" altLang="en-US" sz="7000">
                <a:latin typeface="游明朝 Demibold" panose="02020600000000000000" pitchFamily="18" charset="-128"/>
                <a:ea typeface="游明朝 Demibold" panose="02020600000000000000" pitchFamily="18" charset="-128"/>
                <a:cs typeface="Microsoft Sans Serif"/>
              </a:rPr>
              <a:t>静的型付けプログラミング言語の開発</a:t>
            </a:r>
            <a:endParaRPr sz="7000" dirty="0">
              <a:latin typeface="游明朝 Demibold" panose="02020600000000000000" pitchFamily="18" charset="-128"/>
              <a:ea typeface="游明朝 Demibold" panose="02020600000000000000" pitchFamily="18" charset="-128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3085" y="7319063"/>
            <a:ext cx="9561830" cy="15517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3970" algn="ctr">
              <a:lnSpc>
                <a:spcPct val="100000"/>
              </a:lnSpc>
              <a:spcBef>
                <a:spcPts val="3715"/>
              </a:spcBef>
            </a:pPr>
            <a:r>
              <a:rPr lang="ja-JP" altLang="en-US" sz="4000" spc="35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  <a:t>早稲田大学先進理工学部</a:t>
            </a:r>
            <a:r>
              <a:rPr lang="en-US" altLang="ja-JP" sz="4000" spc="35" dirty="0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lang="ja-JP" altLang="en-US" sz="4000" spc="35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  <a:t>物理学科</a:t>
            </a:r>
            <a:br>
              <a:rPr lang="en-US" altLang="ja-JP" sz="2400" spc="35" dirty="0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</a:br>
            <a:r>
              <a:rPr lang="ja-JP" altLang="en-US" sz="6000" spc="80">
                <a:solidFill>
                  <a:srgbClr val="FFFFFF"/>
                </a:solidFill>
                <a:latin typeface="源ノ明朝" panose="02020400000000000000" pitchFamily="18" charset="-128"/>
                <a:ea typeface="源ノ明朝" panose="02020400000000000000" pitchFamily="18" charset="-128"/>
                <a:cs typeface="Microsoft Sans Serif"/>
              </a:rPr>
              <a:t>芝山駿介</a:t>
            </a:r>
            <a:endParaRPr lang="ja-JP" altLang="en-US" sz="6000">
              <a:latin typeface="源ノ明朝" panose="02020400000000000000" pitchFamily="18" charset="-128"/>
              <a:ea typeface="源ノ明朝" panose="02020400000000000000" pitchFamily="18" charset="-128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-20" dirty="0">
                <a:latin typeface="+mj-ea"/>
              </a:rPr>
              <a:t>Python</a:t>
            </a:r>
            <a:r>
              <a:rPr lang="ja-JP" altLang="en-US" sz="7200" spc="-20">
                <a:latin typeface="+mj-ea"/>
              </a:rPr>
              <a:t>の欠点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50757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60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歪な文法</a:t>
            </a:r>
            <a:endParaRPr lang="en-US" sz="6000" b="1" spc="-140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4400" strike="sngStrike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4400" strike="sngStrike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は初心者にもわかりやすい文法</a:t>
            </a:r>
            <a:endParaRPr lang="en-US" altLang="ja-JP" sz="4400" strike="sngStrike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→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極めて表面的な部分だけ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オブジェクトの参照や変数のスコープに非直感的な部分</a:t>
            </a:r>
            <a:r>
              <a:rPr lang="en-US" altLang="ja-JP" sz="28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[1]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があり、バグの温床となっている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10</a:t>
            </a:fld>
            <a:endParaRPr spc="3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1D531EA-BEE0-14A1-747D-C75539E4302D}"/>
              </a:ext>
            </a:extLst>
          </p:cNvPr>
          <p:cNvSpPr txBox="1"/>
          <p:nvPr/>
        </p:nvSpPr>
        <p:spPr>
          <a:xfrm>
            <a:off x="1511300" y="8969097"/>
            <a:ext cx="467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[1] </a:t>
            </a:r>
            <a:r>
              <a:rPr kumimoji="1" lang="en-US" altLang="ja-JP" dirty="0">
                <a:solidFill>
                  <a:schemeClr val="bg1">
                    <a:lumMod val="85000"/>
                  </a:schemeClr>
                </a:solidFill>
                <a:hlinkClick r:id="rId2"/>
              </a:rPr>
              <a:t>https://github.com/satwikkansal/wtfpython</a:t>
            </a:r>
            <a:r>
              <a:rPr lang="en-US" altLang="ja-JP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kumimoji="1" lang="en-US" altLang="ja-JP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079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11300" y="956429"/>
            <a:ext cx="15101569" cy="2008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歪な文法</a:t>
            </a:r>
            <a:endParaRPr lang="en-US" sz="7200" b="1" spc="-140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11</a:t>
            </a:fld>
            <a:endParaRPr spc="3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3B3F0E-D268-82FE-031D-A95E42B315E4}"/>
              </a:ext>
            </a:extLst>
          </p:cNvPr>
          <p:cNvSpPr txBox="1"/>
          <p:nvPr/>
        </p:nvSpPr>
        <p:spPr>
          <a:xfrm>
            <a:off x="1511300" y="2456839"/>
            <a:ext cx="738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6600">
                <a:solidFill>
                  <a:schemeClr val="bg1">
                    <a:lumMod val="95000"/>
                  </a:schemeClr>
                </a:solidFill>
              </a:rPr>
              <a:t>クイズ</a:t>
            </a: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AB079EFA-59CA-C669-B1EF-C0E73D125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62" y="3336462"/>
            <a:ext cx="10767821" cy="645465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2DAD392-7AA2-592E-BE8B-B926A48DE6C2}"/>
              </a:ext>
            </a:extLst>
          </p:cNvPr>
          <p:cNvSpPr txBox="1"/>
          <p:nvPr/>
        </p:nvSpPr>
        <p:spPr>
          <a:xfrm>
            <a:off x="7267564" y="7814894"/>
            <a:ext cx="550557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>
                    <a:lumMod val="95000"/>
                  </a:schemeClr>
                </a:solidFill>
              </a:rPr>
              <a:t>???</a:t>
            </a:r>
            <a:endParaRPr kumimoji="1" lang="ja-JP" altLang="en-US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EB81905-D579-653E-8E43-39E5F544392B}"/>
              </a:ext>
            </a:extLst>
          </p:cNvPr>
          <p:cNvSpPr txBox="1"/>
          <p:nvPr/>
        </p:nvSpPr>
        <p:spPr>
          <a:xfrm>
            <a:off x="7267564" y="9189429"/>
            <a:ext cx="550557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>
                    <a:lumMod val="95000"/>
                  </a:schemeClr>
                </a:solidFill>
              </a:rPr>
              <a:t>???</a:t>
            </a:r>
            <a:endParaRPr kumimoji="1" lang="ja-JP" altLang="en-US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E2CD638-9A6A-EBFE-A083-5B3CB803E3A4}"/>
              </a:ext>
            </a:extLst>
          </p:cNvPr>
          <p:cNvSpPr txBox="1"/>
          <p:nvPr/>
        </p:nvSpPr>
        <p:spPr>
          <a:xfrm>
            <a:off x="1511300" y="4080360"/>
            <a:ext cx="5737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 is d, e is f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の結果は？</a:t>
            </a:r>
          </a:p>
        </p:txBody>
      </p:sp>
    </p:spTree>
    <p:extLst>
      <p:ext uri="{BB962C8B-B14F-4D97-AF65-F5344CB8AC3E}">
        <p14:creationId xmlns:p14="http://schemas.microsoft.com/office/powerpoint/2010/main" val="125818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11300" y="956429"/>
            <a:ext cx="15101569" cy="2008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歪な文法</a:t>
            </a:r>
            <a:endParaRPr lang="en-US" sz="7200" b="1" spc="-140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12</a:t>
            </a:fld>
            <a:endParaRPr spc="3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3B3F0E-D268-82FE-031D-A95E42B315E4}"/>
              </a:ext>
            </a:extLst>
          </p:cNvPr>
          <p:cNvSpPr txBox="1"/>
          <p:nvPr/>
        </p:nvSpPr>
        <p:spPr>
          <a:xfrm>
            <a:off x="1511300" y="2456839"/>
            <a:ext cx="738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6600">
                <a:solidFill>
                  <a:schemeClr val="bg1">
                    <a:lumMod val="95000"/>
                  </a:schemeClr>
                </a:solidFill>
              </a:rPr>
              <a:t>クイズ</a:t>
            </a: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AB079EFA-59CA-C669-B1EF-C0E73D125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62" y="3336462"/>
            <a:ext cx="10767821" cy="6454659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EB81905-D579-653E-8E43-39E5F544392B}"/>
              </a:ext>
            </a:extLst>
          </p:cNvPr>
          <p:cNvSpPr txBox="1"/>
          <p:nvPr/>
        </p:nvSpPr>
        <p:spPr>
          <a:xfrm>
            <a:off x="7267564" y="9189429"/>
            <a:ext cx="5505572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solidFill>
                  <a:schemeClr val="bg1">
                    <a:lumMod val="95000"/>
                  </a:schemeClr>
                </a:solidFill>
              </a:rPr>
              <a:t>???</a:t>
            </a:r>
            <a:endParaRPr kumimoji="1" lang="ja-JP" altLang="en-US" sz="2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E2CD638-9A6A-EBFE-A083-5B3CB803E3A4}"/>
              </a:ext>
            </a:extLst>
          </p:cNvPr>
          <p:cNvSpPr txBox="1"/>
          <p:nvPr/>
        </p:nvSpPr>
        <p:spPr>
          <a:xfrm>
            <a:off x="1511300" y="4080360"/>
            <a:ext cx="5737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 is d, e is f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の結果は？</a:t>
            </a:r>
          </a:p>
        </p:txBody>
      </p:sp>
    </p:spTree>
    <p:extLst>
      <p:ext uri="{BB962C8B-B14F-4D97-AF65-F5344CB8AC3E}">
        <p14:creationId xmlns:p14="http://schemas.microsoft.com/office/powerpoint/2010/main" val="4248997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11300" y="956429"/>
            <a:ext cx="15101569" cy="2008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歪な文法</a:t>
            </a:r>
            <a:endParaRPr lang="en-US" sz="7200" b="1" spc="-140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13</a:t>
            </a:fld>
            <a:endParaRPr spc="3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3B3F0E-D268-82FE-031D-A95E42B315E4}"/>
              </a:ext>
            </a:extLst>
          </p:cNvPr>
          <p:cNvSpPr txBox="1"/>
          <p:nvPr/>
        </p:nvSpPr>
        <p:spPr>
          <a:xfrm>
            <a:off x="1511300" y="2456839"/>
            <a:ext cx="738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6600">
                <a:solidFill>
                  <a:schemeClr val="bg1">
                    <a:lumMod val="95000"/>
                  </a:schemeClr>
                </a:solidFill>
              </a:rPr>
              <a:t>クイズ</a:t>
            </a:r>
          </a:p>
        </p:txBody>
      </p:sp>
      <p:pic>
        <p:nvPicPr>
          <p:cNvPr id="15" name="図 14" descr="テキスト&#10;&#10;自動的に生成された説明">
            <a:extLst>
              <a:ext uri="{FF2B5EF4-FFF2-40B4-BE49-F238E27FC236}">
                <a16:creationId xmlns:a16="http://schemas.microsoft.com/office/drawing/2014/main" id="{AB079EFA-59CA-C669-B1EF-C0E73D125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62" y="3336462"/>
            <a:ext cx="10767821" cy="645465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E2CD638-9A6A-EBFE-A083-5B3CB803E3A4}"/>
              </a:ext>
            </a:extLst>
          </p:cNvPr>
          <p:cNvSpPr txBox="1"/>
          <p:nvPr/>
        </p:nvSpPr>
        <p:spPr>
          <a:xfrm>
            <a:off x="1511300" y="4080360"/>
            <a:ext cx="5737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c</a:t>
            </a:r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 is d, e is f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の結果は？</a:t>
            </a:r>
          </a:p>
        </p:txBody>
      </p:sp>
    </p:spTree>
    <p:extLst>
      <p:ext uri="{BB962C8B-B14F-4D97-AF65-F5344CB8AC3E}">
        <p14:creationId xmlns:p14="http://schemas.microsoft.com/office/powerpoint/2010/main" val="1752219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11300" y="956429"/>
            <a:ext cx="15101569" cy="2008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歪な文法</a:t>
            </a:r>
            <a:endParaRPr lang="en-US" sz="7200" b="1" spc="-140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14</a:t>
            </a:fld>
            <a:endParaRPr spc="3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3B3F0E-D268-82FE-031D-A95E42B315E4}"/>
              </a:ext>
            </a:extLst>
          </p:cNvPr>
          <p:cNvSpPr txBox="1"/>
          <p:nvPr/>
        </p:nvSpPr>
        <p:spPr>
          <a:xfrm>
            <a:off x="1511300" y="2456839"/>
            <a:ext cx="738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6600">
                <a:solidFill>
                  <a:schemeClr val="bg1">
                    <a:lumMod val="95000"/>
                  </a:schemeClr>
                </a:solidFill>
              </a:rPr>
              <a:t>クイズ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E2CD638-9A6A-EBFE-A083-5B3CB803E3A4}"/>
              </a:ext>
            </a:extLst>
          </p:cNvPr>
          <p:cNvSpPr txBox="1"/>
          <p:nvPr/>
        </p:nvSpPr>
        <p:spPr>
          <a:xfrm>
            <a:off x="1511300" y="4080360"/>
            <a:ext cx="5737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の中身は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？</a:t>
            </a:r>
          </a:p>
        </p:txBody>
      </p:sp>
      <p:pic>
        <p:nvPicPr>
          <p:cNvPr id="2" name="図 1" descr="テキスト&#10;&#10;自動的に生成された説明">
            <a:extLst>
              <a:ext uri="{FF2B5EF4-FFF2-40B4-BE49-F238E27FC236}">
                <a16:creationId xmlns:a16="http://schemas.microsoft.com/office/drawing/2014/main" id="{C22FFA8C-A72C-182A-4803-DABD5C4F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62" y="3336462"/>
            <a:ext cx="10767821" cy="640908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3A0A0C-0ABF-A1FA-EBE8-6EEE8B6F0FF3}"/>
              </a:ext>
            </a:extLst>
          </p:cNvPr>
          <p:cNvSpPr txBox="1"/>
          <p:nvPr/>
        </p:nvSpPr>
        <p:spPr>
          <a:xfrm>
            <a:off x="7402183" y="8335647"/>
            <a:ext cx="9210686" cy="120032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7200" dirty="0">
                <a:solidFill>
                  <a:schemeClr val="bg1">
                    <a:lumMod val="95000"/>
                  </a:schemeClr>
                </a:solidFill>
              </a:rPr>
              <a:t>???</a:t>
            </a:r>
            <a:endParaRPr kumimoji="1" lang="ja-JP" altLang="en-US" sz="720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304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11300" y="956429"/>
            <a:ext cx="15101569" cy="20082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歪な文法</a:t>
            </a:r>
            <a:endParaRPr lang="en-US" sz="7200" b="1" spc="-140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15</a:t>
            </a:fld>
            <a:endParaRPr spc="3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A3B3F0E-D268-82FE-031D-A95E42B315E4}"/>
              </a:ext>
            </a:extLst>
          </p:cNvPr>
          <p:cNvSpPr txBox="1"/>
          <p:nvPr/>
        </p:nvSpPr>
        <p:spPr>
          <a:xfrm>
            <a:off x="1511300" y="2456839"/>
            <a:ext cx="73869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6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6600">
                <a:solidFill>
                  <a:schemeClr val="bg1">
                    <a:lumMod val="95000"/>
                  </a:schemeClr>
                </a:solidFill>
              </a:rPr>
              <a:t>クイズ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E2CD638-9A6A-EBFE-A083-5B3CB803E3A4}"/>
              </a:ext>
            </a:extLst>
          </p:cNvPr>
          <p:cNvSpPr txBox="1"/>
          <p:nvPr/>
        </p:nvSpPr>
        <p:spPr>
          <a:xfrm>
            <a:off x="1511300" y="4080360"/>
            <a:ext cx="5737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e</a:t>
            </a: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の中身は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？</a:t>
            </a:r>
          </a:p>
        </p:txBody>
      </p:sp>
      <p:pic>
        <p:nvPicPr>
          <p:cNvPr id="2" name="図 1" descr="テキスト&#10;&#10;自動的に生成された説明">
            <a:extLst>
              <a:ext uri="{FF2B5EF4-FFF2-40B4-BE49-F238E27FC236}">
                <a16:creationId xmlns:a16="http://schemas.microsoft.com/office/drawing/2014/main" id="{C22FFA8C-A72C-182A-4803-DABD5C4F1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562" y="3336462"/>
            <a:ext cx="10767821" cy="640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2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0CB30-4EA1-AC5D-5346-066785CE5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F6B980E-A8CE-6CED-6AB5-6F3659A511EA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6A18407-E08B-E657-FA3E-E7508CC3E11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16</a:t>
            </a:fld>
            <a:endParaRPr spc="3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9674BD0-FC31-5975-7342-0954E830E8BE}"/>
              </a:ext>
            </a:extLst>
          </p:cNvPr>
          <p:cNvSpPr txBox="1"/>
          <p:nvPr/>
        </p:nvSpPr>
        <p:spPr>
          <a:xfrm>
            <a:off x="992743" y="2534002"/>
            <a:ext cx="16302513" cy="680442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の型がつらい」</a:t>
            </a:r>
            <a:endParaRPr lang="en-US" altLang="ja-JP" sz="7200" spc="55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の文法がおかしい」</a:t>
            </a:r>
            <a:endParaRPr lang="en-US" altLang="ja-JP" sz="7200" spc="55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  <a:t>の環境構築がつらい」</a:t>
            </a:r>
            <a:endParaRPr lang="en-US" altLang="ja-JP" sz="7200" spc="55" dirty="0">
              <a:solidFill>
                <a:schemeClr val="bg1">
                  <a:lumMod val="9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67250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-20" dirty="0">
                <a:latin typeface="+mj-ea"/>
              </a:rPr>
              <a:t>Python</a:t>
            </a:r>
            <a:r>
              <a:rPr lang="ja-JP" altLang="en-US" sz="7200" spc="-20">
                <a:latin typeface="+mj-ea"/>
              </a:rPr>
              <a:t>の欠点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2698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60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開発環境の構築が難しい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sz="2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は公式の提供する開発ツールが比較的貧弱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→ 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サードパーティの開発ツールが乱立している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17</a:t>
            </a:fld>
            <a:endParaRPr spc="3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2493FC-273A-4628-0021-DEAF6CD34F19}"/>
              </a:ext>
            </a:extLst>
          </p:cNvPr>
          <p:cNvSpPr txBox="1"/>
          <p:nvPr/>
        </p:nvSpPr>
        <p:spPr>
          <a:xfrm>
            <a:off x="1468187" y="5161547"/>
            <a:ext cx="14319250" cy="460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>
              <a:lnSpc>
                <a:spcPct val="150000"/>
              </a:lnSpc>
              <a:spcBef>
                <a:spcPts val="100"/>
              </a:spcBef>
            </a:pPr>
            <a:r>
              <a:rPr lang="ja-JP" altLang="en-US" sz="3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仮想環境</a:t>
            </a:r>
            <a:r>
              <a:rPr lang="en-US" altLang="ja-JP" sz="28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: venv, pyenv, pyenv-virtualenv, pipenv, Anaconda</a:t>
            </a:r>
          </a:p>
          <a:p>
            <a:pPr marL="12700" algn="just">
              <a:lnSpc>
                <a:spcPct val="150000"/>
              </a:lnSpc>
              <a:spcBef>
                <a:spcPts val="100"/>
              </a:spcBef>
            </a:pPr>
            <a:r>
              <a:rPr lang="ja-JP" altLang="en-US" sz="3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フォーマッタ</a:t>
            </a:r>
            <a:r>
              <a:rPr lang="en-US" altLang="ja-JP" sz="28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: black, autopep8, yapf, autoflake</a:t>
            </a:r>
          </a:p>
          <a:p>
            <a:pPr marL="12700" algn="just">
              <a:lnSpc>
                <a:spcPct val="150000"/>
              </a:lnSpc>
              <a:spcBef>
                <a:spcPts val="100"/>
              </a:spcBef>
            </a:pPr>
            <a:r>
              <a:rPr lang="ja-JP" altLang="en-US" sz="3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パッケージマネージャ</a:t>
            </a:r>
            <a:r>
              <a:rPr lang="en-US" altLang="ja-JP" sz="28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: pip, poetry, pipenv, Anaconda</a:t>
            </a:r>
          </a:p>
          <a:p>
            <a:pPr marL="12700" algn="just">
              <a:lnSpc>
                <a:spcPct val="150000"/>
              </a:lnSpc>
              <a:spcBef>
                <a:spcPts val="100"/>
              </a:spcBef>
            </a:pPr>
            <a:r>
              <a:rPr lang="en-US" altLang="ja-JP" sz="3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Linter</a:t>
            </a:r>
            <a:r>
              <a:rPr lang="en-US" altLang="ja-JP" sz="28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: flake8, pylint, Prospector, ruff</a:t>
            </a:r>
          </a:p>
          <a:p>
            <a:pPr marL="12700" algn="just"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A91642F-63D8-DCAA-859E-71D472E87E65}"/>
              </a:ext>
            </a:extLst>
          </p:cNvPr>
          <p:cNvSpPr txBox="1"/>
          <p:nvPr/>
        </p:nvSpPr>
        <p:spPr>
          <a:xfrm>
            <a:off x="1468187" y="8303433"/>
            <a:ext cx="14319250" cy="1459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→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 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無数の組み合わせの中から選定する必要がある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     他人のコードを動かす場合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775067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3275" y="4575908"/>
            <a:ext cx="14141450" cy="13404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9110" marR="5080" indent="-1757045" algn="ctr">
              <a:lnSpc>
                <a:spcPct val="113300"/>
              </a:lnSpc>
              <a:spcBef>
                <a:spcPts val="95"/>
              </a:spcBef>
            </a:pPr>
            <a:r>
              <a:rPr lang="en-US" altLang="ja-JP" sz="8000" spc="-35" dirty="0">
                <a:latin typeface="+mj-ea"/>
              </a:rPr>
              <a:t>Python</a:t>
            </a:r>
            <a:r>
              <a:rPr lang="ja-JP" altLang="en-US" sz="8000" spc="-35">
                <a:latin typeface="+mj-ea"/>
              </a:rPr>
              <a:t>は、つらい</a:t>
            </a:r>
            <a:endParaRPr sz="8000" dirty="0">
              <a:latin typeface="+mj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49124" y="987425"/>
            <a:ext cx="536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0" dirty="0">
                <a:solidFill>
                  <a:srgbClr val="A1C699"/>
                </a:solidFill>
                <a:latin typeface="Microsoft Sans Serif"/>
                <a:cs typeface="Microsoft Sans Serif"/>
              </a:rPr>
              <a:t>&lt;</a:t>
            </a:r>
            <a:r>
              <a:rPr sz="2100" spc="-140" dirty="0">
                <a:solidFill>
                  <a:srgbClr val="A1C699"/>
                </a:solidFill>
                <a:latin typeface="Microsoft Sans Serif"/>
                <a:cs typeface="Microsoft Sans Serif"/>
              </a:rPr>
              <a:t> </a:t>
            </a:r>
            <a:r>
              <a:rPr sz="2100" spc="195" dirty="0">
                <a:solidFill>
                  <a:srgbClr val="A1C699"/>
                </a:solidFill>
                <a:latin typeface="Microsoft Sans Serif"/>
                <a:cs typeface="Microsoft Sans Serif"/>
              </a:rPr>
              <a:t>/</a:t>
            </a:r>
            <a:r>
              <a:rPr sz="2100" spc="-140" dirty="0">
                <a:solidFill>
                  <a:srgbClr val="A1C699"/>
                </a:solidFill>
                <a:latin typeface="Microsoft Sans Serif"/>
                <a:cs typeface="Microsoft Sans Serif"/>
              </a:rPr>
              <a:t> </a:t>
            </a:r>
            <a:r>
              <a:rPr sz="2100" spc="-30" dirty="0">
                <a:solidFill>
                  <a:srgbClr val="A1C699"/>
                </a:solidFill>
                <a:latin typeface="Microsoft Sans Serif"/>
                <a:cs typeface="Microsoft Sans Serif"/>
              </a:rPr>
              <a:t>&gt;</a:t>
            </a:r>
            <a:endParaRPr sz="21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18</a:t>
            </a:fld>
            <a:endParaRPr spc="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899C5-ED4E-628C-D462-25D66E8B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6A3DE91-2FBB-4DF8-53A0-87361D07E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3275" y="4481395"/>
            <a:ext cx="14141450" cy="13242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69110" marR="5080" indent="-1757045" algn="ctr">
              <a:lnSpc>
                <a:spcPct val="113300"/>
              </a:lnSpc>
              <a:spcBef>
                <a:spcPts val="95"/>
              </a:spcBef>
            </a:pPr>
            <a:r>
              <a:rPr lang="ja-JP" altLang="en-US" sz="8000" spc="-35"/>
              <a:t>解決策はあるか？</a:t>
            </a:r>
            <a:endParaRPr sz="8000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D66A563-5F67-AE95-5B00-65EC528B950F}"/>
              </a:ext>
            </a:extLst>
          </p:cNvPr>
          <p:cNvSpPr txBox="1"/>
          <p:nvPr/>
        </p:nvSpPr>
        <p:spPr>
          <a:xfrm>
            <a:off x="8849124" y="987425"/>
            <a:ext cx="536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0" dirty="0">
                <a:solidFill>
                  <a:srgbClr val="A1C699"/>
                </a:solidFill>
                <a:latin typeface="Microsoft Sans Serif"/>
                <a:cs typeface="Microsoft Sans Serif"/>
              </a:rPr>
              <a:t>&lt;</a:t>
            </a:r>
            <a:r>
              <a:rPr sz="2100" spc="-140" dirty="0">
                <a:solidFill>
                  <a:srgbClr val="A1C699"/>
                </a:solidFill>
                <a:latin typeface="Microsoft Sans Serif"/>
                <a:cs typeface="Microsoft Sans Serif"/>
              </a:rPr>
              <a:t> </a:t>
            </a:r>
            <a:r>
              <a:rPr sz="2100" spc="195" dirty="0">
                <a:solidFill>
                  <a:srgbClr val="A1C699"/>
                </a:solidFill>
                <a:latin typeface="Microsoft Sans Serif"/>
                <a:cs typeface="Microsoft Sans Serif"/>
              </a:rPr>
              <a:t>/</a:t>
            </a:r>
            <a:r>
              <a:rPr sz="2100" spc="-140" dirty="0">
                <a:solidFill>
                  <a:srgbClr val="A1C699"/>
                </a:solidFill>
                <a:latin typeface="Microsoft Sans Serif"/>
                <a:cs typeface="Microsoft Sans Serif"/>
              </a:rPr>
              <a:t> </a:t>
            </a:r>
            <a:r>
              <a:rPr sz="2100" spc="-30" dirty="0">
                <a:solidFill>
                  <a:srgbClr val="A1C699"/>
                </a:solidFill>
                <a:latin typeface="Microsoft Sans Serif"/>
                <a:cs typeface="Microsoft Sans Serif"/>
              </a:rPr>
              <a:t>&gt;</a:t>
            </a:r>
            <a:endParaRPr sz="2100" dirty="0">
              <a:latin typeface="Microsoft Sans Serif"/>
              <a:cs typeface="Microsoft Sans Serif"/>
            </a:endParaRP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68A57DD1-B544-C808-C0FB-2CBBDF3608D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19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398146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53736" y="956431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</a:t>
            </a:fld>
            <a:endParaRPr spc="30" dirty="0"/>
          </a:p>
        </p:txBody>
      </p:sp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E0110C99-13A5-4B5E-1B2B-D88467EDB99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-20000" contrast="-5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06376" y="5889929"/>
            <a:ext cx="3356970" cy="4082802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reflection endPos="0" dist="50800" dir="5400000" sy="-100000" algn="bl" rotWithShape="0"/>
            <a:softEdge rad="0"/>
          </a:effectLst>
        </p:spPr>
      </p:pic>
      <p:sp>
        <p:nvSpPr>
          <p:cNvPr id="7" name="タイトル 6">
            <a:extLst>
              <a:ext uri="{FF2B5EF4-FFF2-40B4-BE49-F238E27FC236}">
                <a16:creationId xmlns:a16="http://schemas.microsoft.com/office/drawing/2014/main" id="{3574D448-B393-D79A-FD77-92AA1C372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486" y="2781300"/>
            <a:ext cx="14957027" cy="2769989"/>
          </a:xfrm>
        </p:spPr>
        <p:txBody>
          <a:bodyPr/>
          <a:lstStyle/>
          <a:p>
            <a:r>
              <a:rPr lang="ja-JP" altLang="en-US">
                <a:latin typeface="+mj-ea"/>
              </a:rPr>
              <a:t>近年人気の言語</a:t>
            </a:r>
            <a:r>
              <a:rPr lang="en-US" altLang="ja-JP" dirty="0">
                <a:latin typeface="+mj-ea"/>
              </a:rPr>
              <a:t>Python</a:t>
            </a:r>
            <a:r>
              <a:rPr lang="ja-JP" altLang="en-US">
                <a:latin typeface="+mj-ea"/>
              </a:rPr>
              <a:t>、</a:t>
            </a:r>
            <a:br>
              <a:rPr lang="en-US" altLang="ja-JP" dirty="0">
                <a:latin typeface="+mj-ea"/>
              </a:rPr>
            </a:br>
            <a:r>
              <a:rPr lang="ja-JP" altLang="en-US">
                <a:latin typeface="+mj-ea"/>
              </a:rPr>
              <a:t>しかし</a:t>
            </a:r>
            <a:r>
              <a:rPr lang="en-US" altLang="ja-JP" dirty="0">
                <a:latin typeface="+mj-ea"/>
              </a:rPr>
              <a:t>……</a:t>
            </a:r>
            <a:endParaRPr lang="ja-JP" altLang="en-US">
              <a:latin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0824" y="4107149"/>
            <a:ext cx="15333174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altLang="ja-JP" sz="8000" spc="25" dirty="0">
                <a:latin typeface="+mj-ea"/>
              </a:rPr>
              <a:t>― Python</a:t>
            </a:r>
            <a:r>
              <a:rPr lang="ja-JP" altLang="en-US" sz="8000" spc="25">
                <a:latin typeface="+mj-ea"/>
              </a:rPr>
              <a:t>の欠点を克服した</a:t>
            </a:r>
            <a:br>
              <a:rPr lang="en-US" altLang="ja-JP" sz="8000" spc="25" dirty="0">
                <a:latin typeface="+mj-ea"/>
              </a:rPr>
            </a:br>
            <a:r>
              <a:rPr lang="ja-JP" altLang="en-US" sz="8000" spc="15">
                <a:latin typeface="+mj-ea"/>
              </a:rPr>
              <a:t>新言語を作る</a:t>
            </a:r>
            <a:endParaRPr sz="8000" dirty="0">
              <a:latin typeface="+mj-e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20</a:t>
            </a:fld>
            <a:endParaRPr spc="30"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1D02DC34-E4C2-20AF-C47E-51EFF59C811A}"/>
              </a:ext>
            </a:extLst>
          </p:cNvPr>
          <p:cNvSpPr txBox="1"/>
          <p:nvPr/>
        </p:nvSpPr>
        <p:spPr>
          <a:xfrm>
            <a:off x="8849124" y="987425"/>
            <a:ext cx="53657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30" dirty="0">
                <a:solidFill>
                  <a:srgbClr val="A1C699"/>
                </a:solidFill>
                <a:latin typeface="Microsoft Sans Serif"/>
                <a:cs typeface="Microsoft Sans Serif"/>
              </a:rPr>
              <a:t>&lt;</a:t>
            </a:r>
            <a:r>
              <a:rPr sz="2100" spc="-140" dirty="0">
                <a:solidFill>
                  <a:srgbClr val="A1C699"/>
                </a:solidFill>
                <a:latin typeface="Microsoft Sans Serif"/>
                <a:cs typeface="Microsoft Sans Serif"/>
              </a:rPr>
              <a:t> </a:t>
            </a:r>
            <a:r>
              <a:rPr sz="2100" spc="195" dirty="0">
                <a:solidFill>
                  <a:srgbClr val="A1C699"/>
                </a:solidFill>
                <a:latin typeface="Microsoft Sans Serif"/>
                <a:cs typeface="Microsoft Sans Serif"/>
              </a:rPr>
              <a:t>/</a:t>
            </a:r>
            <a:r>
              <a:rPr sz="2100" spc="-140" dirty="0">
                <a:solidFill>
                  <a:srgbClr val="A1C699"/>
                </a:solidFill>
                <a:latin typeface="Microsoft Sans Serif"/>
                <a:cs typeface="Microsoft Sans Serif"/>
              </a:rPr>
              <a:t> </a:t>
            </a:r>
            <a:r>
              <a:rPr sz="2100" spc="-30" dirty="0">
                <a:solidFill>
                  <a:srgbClr val="A1C699"/>
                </a:solidFill>
                <a:latin typeface="Microsoft Sans Serif"/>
                <a:cs typeface="Microsoft Sans Serif"/>
              </a:rPr>
              <a:t>&gt;</a:t>
            </a:r>
            <a:endParaRPr sz="21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62126-F40C-11E1-4371-C0DF8856E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>
            <a:extLst>
              <a:ext uri="{FF2B5EF4-FFF2-40B4-BE49-F238E27FC236}">
                <a16:creationId xmlns:a16="http://schemas.microsoft.com/office/drawing/2014/main" id="{D50186E5-C372-AAAA-4448-8247A8E34024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21</a:t>
            </a:fld>
            <a:endParaRPr spc="30" dirty="0"/>
          </a:p>
        </p:txBody>
      </p:sp>
      <p:pic>
        <p:nvPicPr>
          <p:cNvPr id="6" name="図 5" descr="ロゴ, アイコン&#10;&#10;自動的に生成された説明">
            <a:extLst>
              <a:ext uri="{FF2B5EF4-FFF2-40B4-BE49-F238E27FC236}">
                <a16:creationId xmlns:a16="http://schemas.microsoft.com/office/drawing/2014/main" id="{C840FEDB-8B43-2418-9457-0253A96C3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colorTemperature colorTemp="2341"/>
                    </a14:imgEffect>
                    <a14:imgEffect>
                      <a14:saturation sat="174000"/>
                    </a14:imgEffect>
                    <a14:imgEffect>
                      <a14:brightnessContrast brigh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11" y="2082150"/>
            <a:ext cx="7772400" cy="666750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5F45D5F2-831B-6867-FD8D-2615391A42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58584" y="3424329"/>
            <a:ext cx="15970832" cy="39831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70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Erg</a:t>
            </a:r>
            <a:br>
              <a:rPr lang="en-US" sz="96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8800" dirty="0"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Programming Language</a:t>
            </a:r>
            <a:endParaRPr sz="8800" dirty="0"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38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10935348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8000" spc="-20">
                <a:latin typeface="+mj-ea"/>
              </a:rPr>
              <a:t>新言語</a:t>
            </a:r>
            <a:r>
              <a:rPr lang="en-US" altLang="ja-JP" sz="8000" spc="-20" dirty="0">
                <a:latin typeface="+mj-ea"/>
              </a:rPr>
              <a:t>Erg</a:t>
            </a:r>
            <a:r>
              <a:rPr lang="ja-JP" altLang="en-US" sz="8000" spc="-20">
                <a:latin typeface="+mj-ea"/>
              </a:rPr>
              <a:t>のコンセプト</a:t>
            </a:r>
            <a:endParaRPr sz="80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247900"/>
            <a:ext cx="15101569" cy="7466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60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60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の</a:t>
            </a:r>
            <a:r>
              <a:rPr lang="en-US" altLang="ja-JP" sz="60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API</a:t>
            </a:r>
            <a:r>
              <a:rPr lang="ja-JP" altLang="en-US" sz="60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を直接呼び出せる</a:t>
            </a:r>
            <a:endParaRPr lang="en-US" altLang="ja-JP" sz="60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60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(</a:t>
            </a:r>
            <a:r>
              <a:rPr lang="ja-JP" altLang="en-US" sz="60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トランスパイルされる</a:t>
            </a:r>
            <a:r>
              <a:rPr lang="en-US" altLang="ja-JP" sz="60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)</a:t>
            </a:r>
            <a:endParaRPr lang="en-US" altLang="ja-JP" sz="60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Q. 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欠点があるにもかかわらず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     Python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が未だ人気なのはなぜ？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A. 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圧倒的な量の</a:t>
            </a:r>
            <a:r>
              <a:rPr lang="ja-JP" altLang="en-US" sz="4400" u="sng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コード資産</a:t>
            </a:r>
            <a:r>
              <a:rPr lang="ja-JP" altLang="en-US" sz="28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など</a:t>
            </a:r>
            <a:endParaRPr lang="en-US" altLang="ja-JP" sz="28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しかしコード資産を流用できる言語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があればそちらに移行できる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22</a:t>
            </a:fld>
            <a:endParaRPr spc="30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1057CBC8-5B6F-D28F-53AB-1B6FCF8B9F8C}"/>
              </a:ext>
            </a:extLst>
          </p:cNvPr>
          <p:cNvGrpSpPr/>
          <p:nvPr/>
        </p:nvGrpSpPr>
        <p:grpSpPr>
          <a:xfrm>
            <a:off x="10832771" y="4252529"/>
            <a:ext cx="6860392" cy="5085900"/>
            <a:chOff x="10832771" y="3384759"/>
            <a:chExt cx="6860392" cy="5085900"/>
          </a:xfrm>
        </p:grpSpPr>
        <p:pic>
          <p:nvPicPr>
            <p:cNvPr id="6" name="グラフィックス 5">
              <a:extLst>
                <a:ext uri="{FF2B5EF4-FFF2-40B4-BE49-F238E27FC236}">
                  <a16:creationId xmlns:a16="http://schemas.microsoft.com/office/drawing/2014/main" id="{2DA8EE4A-EB9E-A08F-246E-1A3A847C4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638857" y="6708902"/>
              <a:ext cx="1758293" cy="1758293"/>
            </a:xfrm>
            <a:prstGeom prst="rect">
              <a:avLst/>
            </a:prstGeom>
          </p:spPr>
        </p:pic>
        <p:pic>
          <p:nvPicPr>
            <p:cNvPr id="17" name="グラフィックス 16">
              <a:extLst>
                <a:ext uri="{FF2B5EF4-FFF2-40B4-BE49-F238E27FC236}">
                  <a16:creationId xmlns:a16="http://schemas.microsoft.com/office/drawing/2014/main" id="{53151012-FFF8-D06B-D2BC-0F95E429C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-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32771" y="3384759"/>
              <a:ext cx="2190750" cy="2190750"/>
            </a:xfrm>
            <a:prstGeom prst="rect">
              <a:avLst/>
            </a:prstGeom>
          </p:spPr>
        </p:pic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BDD4F297-A1FD-E4A2-C87C-AF189D20F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49000" y="6712367"/>
              <a:ext cx="1758292" cy="1758292"/>
            </a:xfrm>
            <a:prstGeom prst="rect">
              <a:avLst/>
            </a:prstGeom>
          </p:spPr>
        </p:pic>
        <p:sp>
          <p:nvSpPr>
            <p:cNvPr id="20" name="矢印: 右 19">
              <a:extLst>
                <a:ext uri="{FF2B5EF4-FFF2-40B4-BE49-F238E27FC236}">
                  <a16:creationId xmlns:a16="http://schemas.microsoft.com/office/drawing/2014/main" id="{5DC8D1A7-B052-D868-B422-C8645DD838AF}"/>
                </a:ext>
              </a:extLst>
            </p:cNvPr>
            <p:cNvSpPr/>
            <p:nvPr/>
          </p:nvSpPr>
          <p:spPr>
            <a:xfrm>
              <a:off x="13380174" y="4224651"/>
              <a:ext cx="685800" cy="5109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矢印: 右 20">
              <a:extLst>
                <a:ext uri="{FF2B5EF4-FFF2-40B4-BE49-F238E27FC236}">
                  <a16:creationId xmlns:a16="http://schemas.microsoft.com/office/drawing/2014/main" id="{E5FFFCCE-7F81-192F-0ADB-C6C48174FA3F}"/>
                </a:ext>
              </a:extLst>
            </p:cNvPr>
            <p:cNvSpPr/>
            <p:nvPr/>
          </p:nvSpPr>
          <p:spPr>
            <a:xfrm>
              <a:off x="13380174" y="7332565"/>
              <a:ext cx="685800" cy="510966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25" name="グラフィックス 24">
              <a:extLst>
                <a:ext uri="{FF2B5EF4-FFF2-40B4-BE49-F238E27FC236}">
                  <a16:creationId xmlns:a16="http://schemas.microsoft.com/office/drawing/2014/main" id="{CD07FE8A-D222-D053-C0DD-4E08F6203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-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477820" y="3744419"/>
              <a:ext cx="3215343" cy="14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65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A6692-FDD5-0557-76C9-D518B5A4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361C0C67-9DD8-271C-CE5B-3C8C15E13DF4}"/>
              </a:ext>
            </a:extLst>
          </p:cNvPr>
          <p:cNvSpPr txBox="1"/>
          <p:nvPr/>
        </p:nvSpPr>
        <p:spPr>
          <a:xfrm>
            <a:off x="1511300" y="956429"/>
            <a:ext cx="15101569" cy="22416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の</a:t>
            </a:r>
            <a:r>
              <a:rPr lang="en-US" altLang="ja-JP" sz="72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API</a:t>
            </a: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を直接呼び出せる</a:t>
            </a:r>
            <a:endParaRPr lang="en-US" altLang="ja-JP" sz="72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(</a:t>
            </a: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トランスパイルされる</a:t>
            </a:r>
            <a:r>
              <a:rPr lang="en-US" altLang="ja-JP" sz="72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)</a:t>
            </a:r>
            <a:endParaRPr lang="en-US" altLang="ja-JP" sz="72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7CAA651-CD15-D676-C61D-C2805F86B2BD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CB29CA6-BB8B-A239-ABF3-55F9C2031AA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23</a:t>
            </a:fld>
            <a:endParaRPr spc="3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7BA58F9-C478-958E-5EBC-0248EFDCD0C7}"/>
              </a:ext>
            </a:extLst>
          </p:cNvPr>
          <p:cNvSpPr txBox="1"/>
          <p:nvPr/>
        </p:nvSpPr>
        <p:spPr>
          <a:xfrm>
            <a:off x="1511300" y="3876627"/>
            <a:ext cx="10524931" cy="5534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の代替を名乗る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からには、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で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できる事は全てできるべき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endParaRPr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→</a:t>
            </a:r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標準ライブラリ</a:t>
            </a:r>
            <a:endParaRPr kumimoji="1"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+ 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著名な</a:t>
            </a:r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パッケージ</a:t>
            </a:r>
            <a:endParaRPr kumimoji="1"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(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例</a:t>
            </a:r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. </a:t>
            </a:r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NumPy, PyTorch, Pandas</a:t>
            </a:r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の型定義を完備</a:t>
            </a:r>
          </a:p>
        </p:txBody>
      </p:sp>
      <p:pic>
        <p:nvPicPr>
          <p:cNvPr id="10" name="図 9" descr="テキスト&#10;&#10;自動的に生成された説明">
            <a:extLst>
              <a:ext uri="{FF2B5EF4-FFF2-40B4-BE49-F238E27FC236}">
                <a16:creationId xmlns:a16="http://schemas.microsoft.com/office/drawing/2014/main" id="{CB04F519-7A44-70D4-4AC1-94C0F2BC4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74" y="3743159"/>
            <a:ext cx="9498350" cy="58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01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1031991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-20">
                <a:latin typeface="+mj-ea"/>
              </a:rPr>
              <a:t>新言語</a:t>
            </a:r>
            <a:r>
              <a:rPr lang="en-US" altLang="ja-JP" sz="7200" spc="-20" dirty="0">
                <a:latin typeface="+mj-ea"/>
              </a:rPr>
              <a:t>Erg</a:t>
            </a:r>
            <a:r>
              <a:rPr lang="ja-JP" altLang="en-US" sz="7200" spc="-20">
                <a:latin typeface="+mj-ea"/>
              </a:rPr>
              <a:t>のコンセプト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247900"/>
            <a:ext cx="15101569" cy="79149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60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高度な静的型システム</a:t>
            </a:r>
            <a:endParaRPr lang="en-US" altLang="ja-JP" sz="60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静的型付けのメリット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△実行効率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〇コードの堅牢性を高める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Erg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が持つ特筆すべき型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469900" indent="-4572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ja-JP" altLang="en-US" sz="5400" u="sng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依存型</a:t>
            </a:r>
            <a:endParaRPr lang="en-US" altLang="ja-JP" sz="5400" u="sng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469900" indent="-457200" algn="just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ja-JP" altLang="en-US" sz="5400" u="sng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篩型</a:t>
            </a:r>
            <a:endParaRPr lang="en-US" altLang="ja-JP" sz="5400" u="sng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424501" cy="334589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24</a:t>
            </a:fld>
            <a:endParaRPr spc="3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3F1CE3F-14A0-6831-E710-F5AC362A8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839" y="3879893"/>
            <a:ext cx="8544323" cy="498418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928E29C-7E38-08B1-8DC1-29D1B36861FC}"/>
              </a:ext>
            </a:extLst>
          </p:cNvPr>
          <p:cNvSpPr txBox="1"/>
          <p:nvPr/>
        </p:nvSpPr>
        <p:spPr>
          <a:xfrm>
            <a:off x="1511300" y="9484417"/>
            <a:ext cx="20900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>
                <a:solidFill>
                  <a:schemeClr val="bg1">
                    <a:lumMod val="85000"/>
                  </a:schemeClr>
                </a:solidFill>
              </a:rPr>
              <a:t>など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2F28B86-477D-D9BE-9C5B-64AC5A9285A9}"/>
              </a:ext>
            </a:extLst>
          </p:cNvPr>
          <p:cNvSpPr txBox="1"/>
          <p:nvPr/>
        </p:nvSpPr>
        <p:spPr>
          <a:xfrm>
            <a:off x="1969237" y="8427234"/>
            <a:ext cx="719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solidFill>
                  <a:schemeClr val="bg1">
                    <a:lumMod val="95000"/>
                  </a:schemeClr>
                </a:solidFill>
              </a:rPr>
              <a:t>ふるい</a:t>
            </a:r>
            <a:endParaRPr kumimoji="1" lang="en-US" altLang="ja-JP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279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4DC3-F30B-946A-5406-4D306140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6E2803D-36E8-5C6F-52B0-8DF4A3A7A594}"/>
              </a:ext>
            </a:extLst>
          </p:cNvPr>
          <p:cNvSpPr txBox="1"/>
          <p:nvPr/>
        </p:nvSpPr>
        <p:spPr>
          <a:xfrm>
            <a:off x="1511300" y="956429"/>
            <a:ext cx="1510156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高度な静的型システム</a:t>
            </a:r>
            <a:endParaRPr lang="en-US" altLang="ja-JP" sz="72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50EFF04-12EF-26EC-07B9-DBB1EB7BB117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AA0E504-38EF-E87E-940C-906CDDFF8ED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424501" cy="334589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25</a:t>
            </a:fld>
            <a:endParaRPr spc="30" dirty="0"/>
          </a:p>
        </p:txBody>
      </p:sp>
      <p:pic>
        <p:nvPicPr>
          <p:cNvPr id="11" name="図 10" descr="テキスト&#10;&#10;自動的に生成された説明">
            <a:extLst>
              <a:ext uri="{FF2B5EF4-FFF2-40B4-BE49-F238E27FC236}">
                <a16:creationId xmlns:a16="http://schemas.microsoft.com/office/drawing/2014/main" id="{60756801-8C1E-170A-BC3B-EC968F2902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24" y="4101670"/>
            <a:ext cx="16691938" cy="330048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6FBCFBD-7DF0-EFB6-D183-30529205330E}"/>
              </a:ext>
            </a:extLst>
          </p:cNvPr>
          <p:cNvSpPr txBox="1"/>
          <p:nvPr/>
        </p:nvSpPr>
        <p:spPr>
          <a:xfrm>
            <a:off x="1511300" y="2469627"/>
            <a:ext cx="12427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n</a:t>
            </a:r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umpy</a:t>
            </a:r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.ndarray</a:t>
            </a: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の例</a:t>
            </a:r>
            <a:endParaRPr kumimoji="1" lang="ja-JP" altLang="en-US" sz="4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30994C6-13F5-A569-42AA-0259EFF0A264}"/>
              </a:ext>
            </a:extLst>
          </p:cNvPr>
          <p:cNvSpPr txBox="1"/>
          <p:nvPr/>
        </p:nvSpPr>
        <p:spPr>
          <a:xfrm>
            <a:off x="3768504" y="4841612"/>
            <a:ext cx="210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600" dirty="0">
                <a:solidFill>
                  <a:schemeClr val="accent6"/>
                </a:solidFill>
              </a:rPr>
              <a:t>↓</a:t>
            </a:r>
            <a:r>
              <a:rPr kumimoji="1" lang="ja-JP" altLang="en-US" sz="3600">
                <a:solidFill>
                  <a:schemeClr val="accent6"/>
                </a:solidFill>
              </a:rPr>
              <a:t>依存型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CC4FAF9-67FD-9D3B-8CA1-82D60C71024E}"/>
              </a:ext>
            </a:extLst>
          </p:cNvPr>
          <p:cNvCxnSpPr/>
          <p:nvPr/>
        </p:nvCxnSpPr>
        <p:spPr>
          <a:xfrm>
            <a:off x="2133600" y="5466665"/>
            <a:ext cx="537410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9065A23-39FB-D83A-0746-8AE28CDE1DE4}"/>
              </a:ext>
            </a:extLst>
          </p:cNvPr>
          <p:cNvSpPr txBox="1"/>
          <p:nvPr/>
        </p:nvSpPr>
        <p:spPr>
          <a:xfrm>
            <a:off x="1511300" y="7935825"/>
            <a:ext cx="156026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実行時検査するしかなかったエラーを静的に検知可能</a:t>
            </a:r>
            <a:endParaRPr kumimoji="1" lang="ja-JP" altLang="en-US" sz="440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1D304CB-8C33-5831-158C-2C1ACF46102A}"/>
              </a:ext>
            </a:extLst>
          </p:cNvPr>
          <p:cNvSpPr txBox="1"/>
          <p:nvPr/>
        </p:nvSpPr>
        <p:spPr>
          <a:xfrm>
            <a:off x="6304546" y="4903167"/>
            <a:ext cx="6990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dirty="0">
                <a:solidFill>
                  <a:schemeClr val="bg1">
                    <a:lumMod val="95000"/>
                  </a:schemeClr>
                </a:solidFill>
              </a:rPr>
              <a:t>↓shape(</a:t>
            </a:r>
            <a:r>
              <a:rPr kumimoji="1" lang="ja-JP" altLang="en-US" sz="3200">
                <a:solidFill>
                  <a:schemeClr val="bg1">
                    <a:lumMod val="95000"/>
                  </a:schemeClr>
                </a:solidFill>
              </a:rPr>
              <a:t>要素数</a:t>
            </a:r>
            <a:r>
              <a:rPr kumimoji="1" lang="en-US" altLang="ja-JP" sz="3200" dirty="0">
                <a:solidFill>
                  <a:schemeClr val="bg1">
                    <a:lumMod val="95000"/>
                  </a:schemeClr>
                </a:solidFill>
              </a:rPr>
              <a:t>)</a:t>
            </a:r>
            <a:r>
              <a:rPr kumimoji="1" lang="ja-JP" altLang="en-US" sz="3200">
                <a:solidFill>
                  <a:schemeClr val="bg1">
                    <a:lumMod val="95000"/>
                  </a:schemeClr>
                </a:solidFill>
              </a:rPr>
              <a:t>情報を型が持つ</a:t>
            </a:r>
          </a:p>
        </p:txBody>
      </p:sp>
    </p:spTree>
    <p:extLst>
      <p:ext uri="{BB962C8B-B14F-4D97-AF65-F5344CB8AC3E}">
        <p14:creationId xmlns:p14="http://schemas.microsoft.com/office/powerpoint/2010/main" val="34335056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44DC3-F30B-946A-5406-4D3061407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6E2803D-36E8-5C6F-52B0-8DF4A3A7A594}"/>
              </a:ext>
            </a:extLst>
          </p:cNvPr>
          <p:cNvSpPr txBox="1"/>
          <p:nvPr/>
        </p:nvSpPr>
        <p:spPr>
          <a:xfrm>
            <a:off x="1511300" y="956429"/>
            <a:ext cx="1510156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高度な静的型システム</a:t>
            </a:r>
            <a:endParaRPr lang="en-US" altLang="ja-JP" sz="72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50EFF04-12EF-26EC-07B9-DBB1EB7BB117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AA0E504-38EF-E87E-940C-906CDDFF8ED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424501" cy="334589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26</a:t>
            </a:fld>
            <a:endParaRPr spc="30" dirty="0"/>
          </a:p>
        </p:txBody>
      </p:sp>
      <p:pic>
        <p:nvPicPr>
          <p:cNvPr id="13" name="図 12" descr="デバイス, メーター, 時計 が含まれている画像&#10;&#10;自動的に生成された説明">
            <a:extLst>
              <a:ext uri="{FF2B5EF4-FFF2-40B4-BE49-F238E27FC236}">
                <a16:creationId xmlns:a16="http://schemas.microsoft.com/office/drawing/2014/main" id="{C0A91170-3DB5-22DC-C66A-370E7EA55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36" y="4480214"/>
            <a:ext cx="17068120" cy="2438301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1D4948B-1B3D-049C-4B1E-2B5CC5ADFADB}"/>
              </a:ext>
            </a:extLst>
          </p:cNvPr>
          <p:cNvSpPr txBox="1"/>
          <p:nvPr/>
        </p:nvSpPr>
        <p:spPr>
          <a:xfrm>
            <a:off x="1511300" y="2418350"/>
            <a:ext cx="12427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numpy.</a:t>
            </a:r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nda</a:t>
            </a:r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rray.reshape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の型定義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A9B82DD-F0C8-66EF-2845-F16D91D75887}"/>
              </a:ext>
            </a:extLst>
          </p:cNvPr>
          <p:cNvSpPr txBox="1"/>
          <p:nvPr/>
        </p:nvSpPr>
        <p:spPr>
          <a:xfrm>
            <a:off x="11959459" y="5189666"/>
            <a:ext cx="6158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bg1">
                    <a:lumMod val="95000"/>
                  </a:schemeClr>
                </a:solidFill>
              </a:rPr>
              <a:t>↑</a:t>
            </a:r>
            <a:r>
              <a:rPr lang="ja-JP" altLang="en-US" sz="3600">
                <a:solidFill>
                  <a:schemeClr val="bg1">
                    <a:lumMod val="95000"/>
                  </a:schemeClr>
                </a:solidFill>
              </a:rPr>
              <a:t>現在</a:t>
            </a:r>
            <a:r>
              <a:rPr kumimoji="1" lang="ja-JP" altLang="en-US" sz="3600">
                <a:solidFill>
                  <a:schemeClr val="bg1">
                    <a:lumMod val="95000"/>
                  </a:schemeClr>
                </a:solidFill>
              </a:rPr>
              <a:t>の</a:t>
            </a:r>
            <a:r>
              <a:rPr kumimoji="1" lang="en-US" altLang="ja-JP" sz="3600" dirty="0">
                <a:solidFill>
                  <a:schemeClr val="bg1">
                    <a:lumMod val="95000"/>
                  </a:schemeClr>
                </a:solidFill>
              </a:rPr>
              <a:t>shape</a:t>
            </a:r>
            <a:r>
              <a:rPr kumimoji="1" lang="ja-JP" altLang="en-US" sz="3600">
                <a:solidFill>
                  <a:schemeClr val="bg1">
                    <a:lumMod val="95000"/>
                  </a:schemeClr>
                </a:solidFill>
              </a:rPr>
              <a:t>の総積と</a:t>
            </a:r>
            <a:endParaRPr kumimoji="1" lang="en-US" altLang="ja-JP" sz="36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kumimoji="1" lang="ja-JP" altLang="en-US" sz="3600">
                <a:solidFill>
                  <a:schemeClr val="bg1">
                    <a:lumMod val="95000"/>
                  </a:schemeClr>
                </a:solidFill>
              </a:rPr>
              <a:t>新しい</a:t>
            </a:r>
            <a:r>
              <a:rPr kumimoji="1" lang="en-US" altLang="ja-JP" sz="3600" dirty="0">
                <a:solidFill>
                  <a:schemeClr val="bg1">
                    <a:lumMod val="95000"/>
                  </a:schemeClr>
                </a:solidFill>
              </a:rPr>
              <a:t>shape</a:t>
            </a:r>
            <a:r>
              <a:rPr kumimoji="1" lang="ja-JP" altLang="en-US" sz="3600">
                <a:solidFill>
                  <a:schemeClr val="bg1">
                    <a:lumMod val="95000"/>
                  </a:schemeClr>
                </a:solidFill>
              </a:rPr>
              <a:t>の総積が一致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5E24DA6-D633-3834-0FC8-E87C61123205}"/>
              </a:ext>
            </a:extLst>
          </p:cNvPr>
          <p:cNvSpPr txBox="1"/>
          <p:nvPr/>
        </p:nvSpPr>
        <p:spPr>
          <a:xfrm>
            <a:off x="9062084" y="5143500"/>
            <a:ext cx="2537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accent3"/>
                </a:solidFill>
              </a:rPr>
              <a:t>↑</a:t>
            </a:r>
            <a:r>
              <a:rPr kumimoji="1" lang="ja-JP" altLang="en-US" sz="3600">
                <a:solidFill>
                  <a:schemeClr val="accent3"/>
                </a:solidFill>
              </a:rPr>
              <a:t>篩型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AEFDF3B-CB68-2C4A-ED96-7FCE211EB4FD}"/>
              </a:ext>
            </a:extLst>
          </p:cNvPr>
          <p:cNvSpPr txBox="1"/>
          <p:nvPr/>
        </p:nvSpPr>
        <p:spPr>
          <a:xfrm>
            <a:off x="5269056" y="5699364"/>
            <a:ext cx="210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dirty="0">
                <a:solidFill>
                  <a:schemeClr val="accent6"/>
                </a:solidFill>
              </a:rPr>
              <a:t>↑</a:t>
            </a:r>
            <a:r>
              <a:rPr kumimoji="1" lang="ja-JP" altLang="en-US" sz="3600">
                <a:solidFill>
                  <a:schemeClr val="accent6"/>
                </a:solidFill>
              </a:rPr>
              <a:t>依存型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0F784A3-D931-197B-5512-0A742D86572B}"/>
              </a:ext>
            </a:extLst>
          </p:cNvPr>
          <p:cNvCxnSpPr/>
          <p:nvPr/>
        </p:nvCxnSpPr>
        <p:spPr>
          <a:xfrm>
            <a:off x="8550443" y="5121442"/>
            <a:ext cx="872690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BC35EA1-BC8F-6FD1-F538-74BA6CBEF80A}"/>
              </a:ext>
            </a:extLst>
          </p:cNvPr>
          <p:cNvCxnSpPr>
            <a:cxnSpLocks/>
          </p:cNvCxnSpPr>
          <p:nvPr/>
        </p:nvCxnSpPr>
        <p:spPr>
          <a:xfrm>
            <a:off x="3497179" y="5646821"/>
            <a:ext cx="36576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52E27CD-6D2B-A5CF-0021-4BA9CCF34898}"/>
              </a:ext>
            </a:extLst>
          </p:cNvPr>
          <p:cNvSpPr txBox="1"/>
          <p:nvPr/>
        </p:nvSpPr>
        <p:spPr>
          <a:xfrm>
            <a:off x="1511300" y="7627967"/>
            <a:ext cx="159876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プログラムが満たす条件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を型として詳細に記述できる</a:t>
            </a:r>
          </a:p>
        </p:txBody>
      </p:sp>
    </p:spTree>
    <p:extLst>
      <p:ext uri="{BB962C8B-B14F-4D97-AF65-F5344CB8AC3E}">
        <p14:creationId xmlns:p14="http://schemas.microsoft.com/office/powerpoint/2010/main" val="4198286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10338188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-20">
                <a:latin typeface="+mj-ea"/>
              </a:rPr>
              <a:t>新言語</a:t>
            </a:r>
            <a:r>
              <a:rPr lang="en-US" altLang="ja-JP" sz="7200" spc="-20" dirty="0">
                <a:latin typeface="+mj-ea"/>
              </a:rPr>
              <a:t>Erg</a:t>
            </a:r>
            <a:r>
              <a:rPr lang="ja-JP" altLang="en-US" sz="7200" spc="-20">
                <a:latin typeface="+mj-ea"/>
              </a:rPr>
              <a:t>のコンセプト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171700"/>
            <a:ext cx="15101569" cy="7096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60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開発ツールの統合</a:t>
            </a:r>
            <a:endParaRPr lang="en-US" altLang="ja-JP" sz="60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58420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パッケージマネージャ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58420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altLang="ja-JP" sz="40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Language Server</a:t>
            </a:r>
          </a:p>
          <a:p>
            <a:pPr marL="584200" indent="-5715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仮想環境マネージャ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などをすべてコマンド一つに統合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→</a:t>
            </a:r>
            <a:r>
              <a:rPr lang="en-US" altLang="ja-JP" sz="40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 Go</a:t>
            </a: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言語などが採用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メリット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58420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環境構築が容易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584200" indent="-5715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高い再現性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27</a:t>
            </a:fld>
            <a:endParaRPr spc="3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9B3CEEB-1DEF-181C-10C9-4852709E6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843" y="2585097"/>
            <a:ext cx="7508319" cy="702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856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4FC6E-348C-97F0-9669-1C9F1B204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73A3726-56B8-9D01-721D-C66AAE1E4CF8}"/>
              </a:ext>
            </a:extLst>
          </p:cNvPr>
          <p:cNvSpPr txBox="1"/>
          <p:nvPr/>
        </p:nvSpPr>
        <p:spPr>
          <a:xfrm>
            <a:off x="1455316" y="1039138"/>
            <a:ext cx="15101569" cy="2316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開発ツール</a:t>
            </a:r>
            <a:endParaRPr lang="en-US" altLang="ja-JP" sz="72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コンパイラ本体は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Rust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を用いて実装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EE8A908-1643-1926-D5ED-C65DDB613E9A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FEB01F8-BBEA-6F35-9E84-416C7D907A9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28</a:t>
            </a:fld>
            <a:endParaRPr spc="3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583E9F6-72B6-91B0-E249-A4EE7B2A6AC6}"/>
              </a:ext>
            </a:extLst>
          </p:cNvPr>
          <p:cNvSpPr txBox="1"/>
          <p:nvPr/>
        </p:nvSpPr>
        <p:spPr>
          <a:xfrm>
            <a:off x="-4572000" y="433137"/>
            <a:ext cx="18473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879B48F3-F94A-AB1F-B2BA-F82173ABA363}"/>
              </a:ext>
            </a:extLst>
          </p:cNvPr>
          <p:cNvSpPr txBox="1"/>
          <p:nvPr/>
        </p:nvSpPr>
        <p:spPr>
          <a:xfrm>
            <a:off x="1384648" y="3675031"/>
            <a:ext cx="70875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>
                <a:solidFill>
                  <a:schemeClr val="bg1">
                    <a:lumMod val="85000"/>
                  </a:schemeClr>
                </a:solidFill>
              </a:rPr>
              <a:t>コンパイラの構成図</a:t>
            </a:r>
          </a:p>
        </p:txBody>
      </p:sp>
      <p:grpSp>
        <p:nvGrpSpPr>
          <p:cNvPr id="60" name="グループ化 59">
            <a:extLst>
              <a:ext uri="{FF2B5EF4-FFF2-40B4-BE49-F238E27FC236}">
                <a16:creationId xmlns:a16="http://schemas.microsoft.com/office/drawing/2014/main" id="{D9981413-B609-61D9-06A6-6020792ACEF3}"/>
              </a:ext>
            </a:extLst>
          </p:cNvPr>
          <p:cNvGrpSpPr/>
          <p:nvPr/>
        </p:nvGrpSpPr>
        <p:grpSpPr>
          <a:xfrm>
            <a:off x="2453253" y="4944126"/>
            <a:ext cx="13381494" cy="4665385"/>
            <a:chOff x="2317676" y="4673044"/>
            <a:chExt cx="13381494" cy="4665385"/>
          </a:xfrm>
        </p:grpSpPr>
        <p:sp>
          <p:nvSpPr>
            <p:cNvPr id="53" name="フローチャート: 書類 52">
              <a:extLst>
                <a:ext uri="{FF2B5EF4-FFF2-40B4-BE49-F238E27FC236}">
                  <a16:creationId xmlns:a16="http://schemas.microsoft.com/office/drawing/2014/main" id="{03B179CC-F95D-D125-A7C2-7F140708F8DA}"/>
                </a:ext>
              </a:extLst>
            </p:cNvPr>
            <p:cNvSpPr/>
            <p:nvPr/>
          </p:nvSpPr>
          <p:spPr>
            <a:xfrm>
              <a:off x="2317676" y="4673044"/>
              <a:ext cx="1435749" cy="1194318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dirty="0"/>
                <a:t>.er</a:t>
              </a:r>
              <a:endParaRPr kumimoji="1" lang="ja-JP" altLang="en-US" sz="3600"/>
            </a:p>
          </p:txBody>
        </p:sp>
        <p:sp>
          <p:nvSpPr>
            <p:cNvPr id="52" name="フローチャート: 書類 51">
              <a:extLst>
                <a:ext uri="{FF2B5EF4-FFF2-40B4-BE49-F238E27FC236}">
                  <a16:creationId xmlns:a16="http://schemas.microsoft.com/office/drawing/2014/main" id="{49FC65D1-E76C-269D-3DDC-91B215172E29}"/>
                </a:ext>
              </a:extLst>
            </p:cNvPr>
            <p:cNvSpPr/>
            <p:nvPr/>
          </p:nvSpPr>
          <p:spPr>
            <a:xfrm>
              <a:off x="2453253" y="4826222"/>
              <a:ext cx="1435749" cy="1194318"/>
            </a:xfrm>
            <a:prstGeom prst="flowChartDocumen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3600" dirty="0"/>
                <a:t>.er</a:t>
              </a:r>
              <a:endParaRPr kumimoji="1" lang="ja-JP" altLang="en-US" sz="3600"/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85161E67-6DA8-F4A9-41BE-1B9723313751}"/>
                </a:ext>
              </a:extLst>
            </p:cNvPr>
            <p:cNvGrpSpPr/>
            <p:nvPr/>
          </p:nvGrpSpPr>
          <p:grpSpPr>
            <a:xfrm>
              <a:off x="2588830" y="4808086"/>
              <a:ext cx="13110340" cy="4530343"/>
              <a:chOff x="2588830" y="4808086"/>
              <a:chExt cx="13110340" cy="4530343"/>
            </a:xfrm>
          </p:grpSpPr>
          <p:grpSp>
            <p:nvGrpSpPr>
              <p:cNvPr id="51" name="グループ化 50">
                <a:extLst>
                  <a:ext uri="{FF2B5EF4-FFF2-40B4-BE49-F238E27FC236}">
                    <a16:creationId xmlns:a16="http://schemas.microsoft.com/office/drawing/2014/main" id="{8271DBCA-0F47-3189-B134-CB35AB64A58C}"/>
                  </a:ext>
                </a:extLst>
              </p:cNvPr>
              <p:cNvGrpSpPr/>
              <p:nvPr/>
            </p:nvGrpSpPr>
            <p:grpSpPr>
              <a:xfrm>
                <a:off x="2588830" y="4808086"/>
                <a:ext cx="13110340" cy="4530343"/>
                <a:chOff x="1903445" y="5143500"/>
                <a:chExt cx="13110340" cy="4530343"/>
              </a:xfrm>
            </p:grpSpPr>
            <p:grpSp>
              <p:nvGrpSpPr>
                <p:cNvPr id="12" name="グループ化 11">
                  <a:extLst>
                    <a:ext uri="{FF2B5EF4-FFF2-40B4-BE49-F238E27FC236}">
                      <a16:creationId xmlns:a16="http://schemas.microsoft.com/office/drawing/2014/main" id="{673DB844-CCBA-74F7-D564-40E7D2451DD4}"/>
                    </a:ext>
                  </a:extLst>
                </p:cNvPr>
                <p:cNvGrpSpPr/>
                <p:nvPr/>
              </p:nvGrpSpPr>
              <p:grpSpPr>
                <a:xfrm>
                  <a:off x="1903445" y="5327689"/>
                  <a:ext cx="1435749" cy="1194318"/>
                  <a:chOff x="1903445" y="5449078"/>
                  <a:chExt cx="1435749" cy="1194318"/>
                </a:xfrm>
              </p:grpSpPr>
              <p:sp>
                <p:nvSpPr>
                  <p:cNvPr id="2" name="フローチャート: 書類 1">
                    <a:extLst>
                      <a:ext uri="{FF2B5EF4-FFF2-40B4-BE49-F238E27FC236}">
                        <a16:creationId xmlns:a16="http://schemas.microsoft.com/office/drawing/2014/main" id="{A472005D-CA96-C4F2-253E-B47A48A97A65}"/>
                      </a:ext>
                    </a:extLst>
                  </p:cNvPr>
                  <p:cNvSpPr/>
                  <p:nvPr/>
                </p:nvSpPr>
                <p:spPr>
                  <a:xfrm>
                    <a:off x="1903445" y="5449078"/>
                    <a:ext cx="1435749" cy="1194318"/>
                  </a:xfrm>
                  <a:prstGeom prst="flowChartDocumen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ja-JP" sz="3600" dirty="0"/>
                      <a:t>.er</a:t>
                    </a:r>
                    <a:endParaRPr kumimoji="1" lang="ja-JP" altLang="en-US" sz="3600"/>
                  </a:p>
                </p:txBody>
              </p:sp>
              <p:cxnSp>
                <p:nvCxnSpPr>
                  <p:cNvPr id="6" name="直線コネクタ 5">
                    <a:extLst>
                      <a:ext uri="{FF2B5EF4-FFF2-40B4-BE49-F238E27FC236}">
                        <a16:creationId xmlns:a16="http://schemas.microsoft.com/office/drawing/2014/main" id="{C04B431B-9005-937C-A65A-FD895E68A50C}"/>
                      </a:ext>
                    </a:extLst>
                  </p:cNvPr>
                  <p:cNvCxnSpPr/>
                  <p:nvPr/>
                </p:nvCxnSpPr>
                <p:spPr>
                  <a:xfrm>
                    <a:off x="2071396" y="5617029"/>
                    <a:ext cx="108235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" name="直線コネクタ 7">
                    <a:extLst>
                      <a:ext uri="{FF2B5EF4-FFF2-40B4-BE49-F238E27FC236}">
                        <a16:creationId xmlns:a16="http://schemas.microsoft.com/office/drawing/2014/main" id="{B458CDDF-90B0-71A9-421B-28EF69C324B1}"/>
                      </a:ext>
                    </a:extLst>
                  </p:cNvPr>
                  <p:cNvCxnSpPr/>
                  <p:nvPr/>
                </p:nvCxnSpPr>
                <p:spPr>
                  <a:xfrm>
                    <a:off x="2071396" y="5769429"/>
                    <a:ext cx="108235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直線コネクタ 9">
                    <a:extLst>
                      <a:ext uri="{FF2B5EF4-FFF2-40B4-BE49-F238E27FC236}">
                        <a16:creationId xmlns:a16="http://schemas.microsoft.com/office/drawing/2014/main" id="{98D0843F-CDF4-9FD6-7C58-FD16FF58F3B4}"/>
                      </a:ext>
                    </a:extLst>
                  </p:cNvPr>
                  <p:cNvCxnSpPr/>
                  <p:nvPr/>
                </p:nvCxnSpPr>
                <p:spPr>
                  <a:xfrm>
                    <a:off x="2071396" y="6162621"/>
                    <a:ext cx="108235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線コネクタ 10">
                    <a:extLst>
                      <a:ext uri="{FF2B5EF4-FFF2-40B4-BE49-F238E27FC236}">
                        <a16:creationId xmlns:a16="http://schemas.microsoft.com/office/drawing/2014/main" id="{0B5CB230-C6AB-4BA7-011C-4177D53F95DC}"/>
                      </a:ext>
                    </a:extLst>
                  </p:cNvPr>
                  <p:cNvCxnSpPr/>
                  <p:nvPr/>
                </p:nvCxnSpPr>
                <p:spPr>
                  <a:xfrm>
                    <a:off x="2071396" y="6324165"/>
                    <a:ext cx="108235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" name="角丸四角形 12">
                  <a:extLst>
                    <a:ext uri="{FF2B5EF4-FFF2-40B4-BE49-F238E27FC236}">
                      <a16:creationId xmlns:a16="http://schemas.microsoft.com/office/drawing/2014/main" id="{0C89313E-D38E-7855-FED0-0DB8471B4EE8}"/>
                    </a:ext>
                  </a:extLst>
                </p:cNvPr>
                <p:cNvSpPr/>
                <p:nvPr/>
              </p:nvSpPr>
              <p:spPr>
                <a:xfrm>
                  <a:off x="3695701" y="5143500"/>
                  <a:ext cx="9525828" cy="4530343"/>
                </a:xfrm>
                <a:prstGeom prst="roundRect">
                  <a:avLst>
                    <a:gd name="adj" fmla="val 3305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5" name="角丸四角形 14">
                  <a:extLst>
                    <a:ext uri="{FF2B5EF4-FFF2-40B4-BE49-F238E27FC236}">
                      <a16:creationId xmlns:a16="http://schemas.microsoft.com/office/drawing/2014/main" id="{1A163BF2-903A-6F83-E7DD-87E47A4A269C}"/>
                    </a:ext>
                  </a:extLst>
                </p:cNvPr>
                <p:cNvSpPr/>
                <p:nvPr/>
              </p:nvSpPr>
              <p:spPr>
                <a:xfrm>
                  <a:off x="3831277" y="5327689"/>
                  <a:ext cx="2574895" cy="1028265"/>
                </a:xfrm>
                <a:prstGeom prst="roundRect">
                  <a:avLst>
                    <a:gd name="adj" fmla="val 546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3600" b="1"/>
                    <a:t>字句解析器</a:t>
                  </a:r>
                  <a:endParaRPr kumimoji="1" lang="ja-JP" altLang="en-US" sz="3600" b="1"/>
                </a:p>
              </p:txBody>
            </p:sp>
            <p:sp>
              <p:nvSpPr>
                <p:cNvPr id="16" name="角丸四角形 15">
                  <a:extLst>
                    <a:ext uri="{FF2B5EF4-FFF2-40B4-BE49-F238E27FC236}">
                      <a16:creationId xmlns:a16="http://schemas.microsoft.com/office/drawing/2014/main" id="{E274606D-DC80-6AF2-DD26-7670C86F35A6}"/>
                    </a:ext>
                  </a:extLst>
                </p:cNvPr>
                <p:cNvSpPr/>
                <p:nvPr/>
              </p:nvSpPr>
              <p:spPr>
                <a:xfrm>
                  <a:off x="10511057" y="5327690"/>
                  <a:ext cx="2574895" cy="1028265"/>
                </a:xfrm>
                <a:prstGeom prst="roundRect">
                  <a:avLst>
                    <a:gd name="adj" fmla="val 546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3600" b="1"/>
                    <a:t>名前解決器</a:t>
                  </a:r>
                  <a:endParaRPr kumimoji="1" lang="ja-JP" altLang="en-US" sz="3600" b="1"/>
                </a:p>
              </p:txBody>
            </p:sp>
            <p:sp>
              <p:nvSpPr>
                <p:cNvPr id="17" name="角丸四角形 16">
                  <a:extLst>
                    <a:ext uri="{FF2B5EF4-FFF2-40B4-BE49-F238E27FC236}">
                      <a16:creationId xmlns:a16="http://schemas.microsoft.com/office/drawing/2014/main" id="{D8D39DDF-3A16-7D96-97F1-6F679EF64160}"/>
                    </a:ext>
                  </a:extLst>
                </p:cNvPr>
                <p:cNvSpPr/>
                <p:nvPr/>
              </p:nvSpPr>
              <p:spPr>
                <a:xfrm>
                  <a:off x="7171167" y="5327690"/>
                  <a:ext cx="2574895" cy="1028265"/>
                </a:xfrm>
                <a:prstGeom prst="roundRect">
                  <a:avLst>
                    <a:gd name="adj" fmla="val 546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3600" b="1"/>
                    <a:t>構文解析器</a:t>
                  </a:r>
                  <a:endParaRPr kumimoji="1" lang="ja-JP" altLang="en-US" sz="3600" b="1"/>
                </a:p>
              </p:txBody>
            </p:sp>
            <p:sp>
              <p:nvSpPr>
                <p:cNvPr id="20" name="角丸四角形 19">
                  <a:extLst>
                    <a:ext uri="{FF2B5EF4-FFF2-40B4-BE49-F238E27FC236}">
                      <a16:creationId xmlns:a16="http://schemas.microsoft.com/office/drawing/2014/main" id="{F8328D7D-B1AD-2D3A-3F4D-4C772A654A91}"/>
                    </a:ext>
                  </a:extLst>
                </p:cNvPr>
                <p:cNvSpPr/>
                <p:nvPr/>
              </p:nvSpPr>
              <p:spPr>
                <a:xfrm>
                  <a:off x="10511056" y="8479525"/>
                  <a:ext cx="2574895" cy="1028265"/>
                </a:xfrm>
                <a:prstGeom prst="roundRect">
                  <a:avLst>
                    <a:gd name="adj" fmla="val 5460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ja-JP" altLang="en-US" sz="3000" b="1"/>
                    <a:t>コード生成器</a:t>
                  </a:r>
                  <a:endParaRPr kumimoji="1" lang="ja-JP" altLang="en-US" sz="3000" b="1"/>
                </a:p>
              </p:txBody>
            </p:sp>
            <p:grpSp>
              <p:nvGrpSpPr>
                <p:cNvPr id="50" name="グループ化 49">
                  <a:extLst>
                    <a:ext uri="{FF2B5EF4-FFF2-40B4-BE49-F238E27FC236}">
                      <a16:creationId xmlns:a16="http://schemas.microsoft.com/office/drawing/2014/main" id="{7AB1040D-10B5-B958-0412-677B082EE985}"/>
                    </a:ext>
                  </a:extLst>
                </p:cNvPr>
                <p:cNvGrpSpPr/>
                <p:nvPr/>
              </p:nvGrpSpPr>
              <p:grpSpPr>
                <a:xfrm>
                  <a:off x="4265483" y="6768103"/>
                  <a:ext cx="8386912" cy="1572511"/>
                  <a:chOff x="4265483" y="6768103"/>
                  <a:chExt cx="8386912" cy="1572511"/>
                </a:xfrm>
              </p:grpSpPr>
              <p:grpSp>
                <p:nvGrpSpPr>
                  <p:cNvPr id="23" name="グループ化 22">
                    <a:extLst>
                      <a:ext uri="{FF2B5EF4-FFF2-40B4-BE49-F238E27FC236}">
                        <a16:creationId xmlns:a16="http://schemas.microsoft.com/office/drawing/2014/main" id="{40468C63-CD7F-6B20-5206-EFB6B140831D}"/>
                      </a:ext>
                    </a:extLst>
                  </p:cNvPr>
                  <p:cNvGrpSpPr/>
                  <p:nvPr/>
                </p:nvGrpSpPr>
                <p:grpSpPr>
                  <a:xfrm>
                    <a:off x="4265483" y="6768103"/>
                    <a:ext cx="8169658" cy="1300785"/>
                    <a:chOff x="4216400" y="7607241"/>
                    <a:chExt cx="8169658" cy="1300785"/>
                  </a:xfrm>
                </p:grpSpPr>
                <p:sp>
                  <p:nvSpPr>
                    <p:cNvPr id="22" name="角丸四角形 21">
                      <a:extLst>
                        <a:ext uri="{FF2B5EF4-FFF2-40B4-BE49-F238E27FC236}">
                          <a16:creationId xmlns:a16="http://schemas.microsoft.com/office/drawing/2014/main" id="{286478C7-3587-D467-AED8-1FD36923E0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6400" y="7607241"/>
                      <a:ext cx="8169658" cy="130078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18" name="角丸四角形 17">
                      <a:extLst>
                        <a:ext uri="{FF2B5EF4-FFF2-40B4-BE49-F238E27FC236}">
                          <a16:creationId xmlns:a16="http://schemas.microsoft.com/office/drawing/2014/main" id="{D36FC5BC-97F3-BFB3-10BD-5E6567513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2038" y="7762493"/>
                      <a:ext cx="2574895" cy="102826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ja-JP" altLang="en-US"/>
                        <a:t>型検査器</a:t>
                      </a:r>
                      <a:endParaRPr kumimoji="1" lang="ja-JP" altLang="en-US"/>
                    </a:p>
                  </p:txBody>
                </p:sp>
                <p:sp>
                  <p:nvSpPr>
                    <p:cNvPr id="19" name="角丸四角形 18">
                      <a:extLst>
                        <a:ext uri="{FF2B5EF4-FFF2-40B4-BE49-F238E27FC236}">
                          <a16:creationId xmlns:a16="http://schemas.microsoft.com/office/drawing/2014/main" id="{E44D65F8-7747-02F3-8554-FC7DD935B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5027" y="7752247"/>
                      <a:ext cx="2574895" cy="102826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ja-JP" altLang="en-US"/>
                        <a:t>コンパイル時評価器</a:t>
                      </a:r>
                    </a:p>
                  </p:txBody>
                </p:sp>
                <p:sp>
                  <p:nvSpPr>
                    <p:cNvPr id="21" name="角丸四角形 20">
                      <a:extLst>
                        <a:ext uri="{FF2B5EF4-FFF2-40B4-BE49-F238E27FC236}">
                          <a16:creationId xmlns:a16="http://schemas.microsoft.com/office/drawing/2014/main" id="{A72A733D-8F0F-5F87-B58A-D344C3622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048" y="7752248"/>
                      <a:ext cx="2574895" cy="102826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ja-JP" altLang="en-US"/>
                        <a:t>所有検査器</a:t>
                      </a:r>
                      <a:endParaRPr kumimoji="1" lang="ja-JP" altLang="en-US"/>
                    </a:p>
                  </p:txBody>
                </p:sp>
              </p:grpSp>
              <p:grpSp>
                <p:nvGrpSpPr>
                  <p:cNvPr id="24" name="グループ化 23">
                    <a:extLst>
                      <a:ext uri="{FF2B5EF4-FFF2-40B4-BE49-F238E27FC236}">
                        <a16:creationId xmlns:a16="http://schemas.microsoft.com/office/drawing/2014/main" id="{28C13947-DDFE-B605-CFE5-DEFA23431654}"/>
                      </a:ext>
                    </a:extLst>
                  </p:cNvPr>
                  <p:cNvGrpSpPr/>
                  <p:nvPr/>
                </p:nvGrpSpPr>
                <p:grpSpPr>
                  <a:xfrm>
                    <a:off x="4374110" y="6907014"/>
                    <a:ext cx="8169658" cy="1300785"/>
                    <a:chOff x="4216400" y="7607241"/>
                    <a:chExt cx="8169658" cy="1300785"/>
                  </a:xfrm>
                </p:grpSpPr>
                <p:sp>
                  <p:nvSpPr>
                    <p:cNvPr id="25" name="角丸四角形 24">
                      <a:extLst>
                        <a:ext uri="{FF2B5EF4-FFF2-40B4-BE49-F238E27FC236}">
                          <a16:creationId xmlns:a16="http://schemas.microsoft.com/office/drawing/2014/main" id="{32E9FBB1-15DC-261B-BDCD-C1EF0ED41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6400" y="7607241"/>
                      <a:ext cx="8169658" cy="130078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26" name="角丸四角形 25">
                      <a:extLst>
                        <a:ext uri="{FF2B5EF4-FFF2-40B4-BE49-F238E27FC236}">
                          <a16:creationId xmlns:a16="http://schemas.microsoft.com/office/drawing/2014/main" id="{45ED055B-2C49-D237-CE1B-0C5D71B23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2038" y="7762493"/>
                      <a:ext cx="2574895" cy="102826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ja-JP" altLang="en-US"/>
                        <a:t>型検査器</a:t>
                      </a:r>
                      <a:endParaRPr kumimoji="1" lang="ja-JP" altLang="en-US"/>
                    </a:p>
                  </p:txBody>
                </p:sp>
                <p:sp>
                  <p:nvSpPr>
                    <p:cNvPr id="27" name="角丸四角形 26">
                      <a:extLst>
                        <a:ext uri="{FF2B5EF4-FFF2-40B4-BE49-F238E27FC236}">
                          <a16:creationId xmlns:a16="http://schemas.microsoft.com/office/drawing/2014/main" id="{825EDBB5-F91A-8D1F-AEDD-2E470AF97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5027" y="7752247"/>
                      <a:ext cx="2574895" cy="102826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ja-JP" altLang="en-US"/>
                        <a:t>コンパイル時評価器</a:t>
                      </a:r>
                    </a:p>
                  </p:txBody>
                </p:sp>
                <p:sp>
                  <p:nvSpPr>
                    <p:cNvPr id="28" name="角丸四角形 27">
                      <a:extLst>
                        <a:ext uri="{FF2B5EF4-FFF2-40B4-BE49-F238E27FC236}">
                          <a16:creationId xmlns:a16="http://schemas.microsoft.com/office/drawing/2014/main" id="{093831C8-A0FD-39C8-F0A3-E4AF1ECB9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9048" y="7752248"/>
                      <a:ext cx="2574895" cy="102826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ja-JP" altLang="en-US"/>
                        <a:t>所有検査器</a:t>
                      </a:r>
                      <a:endParaRPr kumimoji="1" lang="ja-JP" altLang="en-US"/>
                    </a:p>
                  </p:txBody>
                </p:sp>
              </p:grpSp>
              <p:grpSp>
                <p:nvGrpSpPr>
                  <p:cNvPr id="29" name="グループ化 28">
                    <a:extLst>
                      <a:ext uri="{FF2B5EF4-FFF2-40B4-BE49-F238E27FC236}">
                        <a16:creationId xmlns:a16="http://schemas.microsoft.com/office/drawing/2014/main" id="{7C1B9CED-8B23-2DAA-9D33-5B14EF90C77B}"/>
                      </a:ext>
                    </a:extLst>
                  </p:cNvPr>
                  <p:cNvGrpSpPr/>
                  <p:nvPr/>
                </p:nvGrpSpPr>
                <p:grpSpPr>
                  <a:xfrm>
                    <a:off x="4482737" y="7039829"/>
                    <a:ext cx="8169658" cy="1300785"/>
                    <a:chOff x="4216400" y="7607241"/>
                    <a:chExt cx="8169658" cy="1300785"/>
                  </a:xfrm>
                </p:grpSpPr>
                <p:sp>
                  <p:nvSpPr>
                    <p:cNvPr id="30" name="角丸四角形 29">
                      <a:extLst>
                        <a:ext uri="{FF2B5EF4-FFF2-40B4-BE49-F238E27FC236}">
                          <a16:creationId xmlns:a16="http://schemas.microsoft.com/office/drawing/2014/main" id="{908A9057-E489-788D-D5A7-618584244A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16400" y="7607241"/>
                      <a:ext cx="8169658" cy="130078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/>
                    </a:p>
                  </p:txBody>
                </p:sp>
                <p:sp>
                  <p:nvSpPr>
                    <p:cNvPr id="31" name="角丸四角形 30">
                      <a:extLst>
                        <a:ext uri="{FF2B5EF4-FFF2-40B4-BE49-F238E27FC236}">
                          <a16:creationId xmlns:a16="http://schemas.microsoft.com/office/drawing/2014/main" id="{6A2CB542-7BFA-32A8-2C28-0FF3AFF80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12038" y="7762493"/>
                      <a:ext cx="2574895" cy="102826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ja-JP" altLang="en-US" sz="3600" b="1"/>
                        <a:t>型検査器</a:t>
                      </a:r>
                      <a:endParaRPr kumimoji="1" lang="ja-JP" altLang="en-US" sz="3600" b="1"/>
                    </a:p>
                  </p:txBody>
                </p:sp>
                <p:sp>
                  <p:nvSpPr>
                    <p:cNvPr id="32" name="角丸四角形 31">
                      <a:extLst>
                        <a:ext uri="{FF2B5EF4-FFF2-40B4-BE49-F238E27FC236}">
                          <a16:creationId xmlns:a16="http://schemas.microsoft.com/office/drawing/2014/main" id="{33D960C4-1465-5144-DCCC-1F3F4548F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25027" y="7752247"/>
                      <a:ext cx="2574895" cy="1028265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ja-JP" altLang="en-US" sz="2800" b="1"/>
                        <a:t>コンパイル時</a:t>
                      </a:r>
                      <a:endParaRPr kumimoji="1" lang="en-US" altLang="ja-JP" sz="2800" b="1" dirty="0"/>
                    </a:p>
                    <a:p>
                      <a:pPr algn="ctr"/>
                      <a:r>
                        <a:rPr kumimoji="1" lang="ja-JP" altLang="en-US" sz="2800" b="1"/>
                        <a:t>評価器</a:t>
                      </a:r>
                    </a:p>
                  </p:txBody>
                </p:sp>
                <p:sp>
                  <p:nvSpPr>
                    <p:cNvPr id="33" name="角丸四角形 32">
                      <a:extLst>
                        <a:ext uri="{FF2B5EF4-FFF2-40B4-BE49-F238E27FC236}">
                          <a16:creationId xmlns:a16="http://schemas.microsoft.com/office/drawing/2014/main" id="{ABB13A3F-C7E8-AA02-FE94-1EE780B3A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695560" y="8306682"/>
                      <a:ext cx="2574895" cy="473831"/>
                    </a:xfrm>
                    <a:prstGeom prst="roundRect">
                      <a:avLst>
                        <a:gd name="adj" fmla="val 5460"/>
                      </a:avLst>
                    </a:prstGeom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ja-JP" altLang="en-US" sz="2400" b="1"/>
                        <a:t>所有検査器</a:t>
                      </a:r>
                      <a:endParaRPr kumimoji="1" lang="ja-JP" altLang="en-US" sz="2400" b="1"/>
                    </a:p>
                  </p:txBody>
                </p:sp>
              </p:grpSp>
            </p:grpSp>
            <p:grpSp>
              <p:nvGrpSpPr>
                <p:cNvPr id="34" name="グループ化 33">
                  <a:extLst>
                    <a:ext uri="{FF2B5EF4-FFF2-40B4-BE49-F238E27FC236}">
                      <a16:creationId xmlns:a16="http://schemas.microsoft.com/office/drawing/2014/main" id="{66CF20CA-BC8F-6D2B-6C53-D59082B78772}"/>
                    </a:ext>
                  </a:extLst>
                </p:cNvPr>
                <p:cNvGrpSpPr/>
                <p:nvPr/>
              </p:nvGrpSpPr>
              <p:grpSpPr>
                <a:xfrm>
                  <a:off x="13578036" y="8479525"/>
                  <a:ext cx="1435749" cy="1194318"/>
                  <a:chOff x="1903445" y="5449078"/>
                  <a:chExt cx="1435749" cy="1194318"/>
                </a:xfrm>
              </p:grpSpPr>
              <p:sp>
                <p:nvSpPr>
                  <p:cNvPr id="35" name="フローチャート: 書類 34">
                    <a:extLst>
                      <a:ext uri="{FF2B5EF4-FFF2-40B4-BE49-F238E27FC236}">
                        <a16:creationId xmlns:a16="http://schemas.microsoft.com/office/drawing/2014/main" id="{C0982F4C-30D0-8403-1AD2-C663436CD990}"/>
                      </a:ext>
                    </a:extLst>
                  </p:cNvPr>
                  <p:cNvSpPr/>
                  <p:nvPr/>
                </p:nvSpPr>
                <p:spPr>
                  <a:xfrm>
                    <a:off x="1903445" y="5449078"/>
                    <a:ext cx="1435749" cy="1194318"/>
                  </a:xfrm>
                  <a:prstGeom prst="flowChartDocument">
                    <a:avLst/>
                  </a:prstGeom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ja-JP" sz="3600" dirty="0"/>
                      <a:t>.pyc</a:t>
                    </a:r>
                    <a:endParaRPr kumimoji="1" lang="ja-JP" altLang="en-US" sz="3600"/>
                  </a:p>
                </p:txBody>
              </p:sp>
              <p:cxnSp>
                <p:nvCxnSpPr>
                  <p:cNvPr id="36" name="直線コネクタ 35">
                    <a:extLst>
                      <a:ext uri="{FF2B5EF4-FFF2-40B4-BE49-F238E27FC236}">
                        <a16:creationId xmlns:a16="http://schemas.microsoft.com/office/drawing/2014/main" id="{7EBB82BA-2913-CFD8-6FEA-9F5002DA7A09}"/>
                      </a:ext>
                    </a:extLst>
                  </p:cNvPr>
                  <p:cNvCxnSpPr/>
                  <p:nvPr/>
                </p:nvCxnSpPr>
                <p:spPr>
                  <a:xfrm>
                    <a:off x="2071396" y="5617029"/>
                    <a:ext cx="108235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直線コネクタ 36">
                    <a:extLst>
                      <a:ext uri="{FF2B5EF4-FFF2-40B4-BE49-F238E27FC236}">
                        <a16:creationId xmlns:a16="http://schemas.microsoft.com/office/drawing/2014/main" id="{FA9707E9-60D9-08C0-DAD3-E7FF5DC1FEF4}"/>
                      </a:ext>
                    </a:extLst>
                  </p:cNvPr>
                  <p:cNvCxnSpPr/>
                  <p:nvPr/>
                </p:nvCxnSpPr>
                <p:spPr>
                  <a:xfrm>
                    <a:off x="2071396" y="5769429"/>
                    <a:ext cx="108235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直線コネクタ 37">
                    <a:extLst>
                      <a:ext uri="{FF2B5EF4-FFF2-40B4-BE49-F238E27FC236}">
                        <a16:creationId xmlns:a16="http://schemas.microsoft.com/office/drawing/2014/main" id="{7FD39EC7-BE38-7ACB-DA34-24F31C00D9AE}"/>
                      </a:ext>
                    </a:extLst>
                  </p:cNvPr>
                  <p:cNvCxnSpPr/>
                  <p:nvPr/>
                </p:nvCxnSpPr>
                <p:spPr>
                  <a:xfrm>
                    <a:off x="2071396" y="6162621"/>
                    <a:ext cx="108235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直線コネクタ 38">
                    <a:extLst>
                      <a:ext uri="{FF2B5EF4-FFF2-40B4-BE49-F238E27FC236}">
                        <a16:creationId xmlns:a16="http://schemas.microsoft.com/office/drawing/2014/main" id="{6337C1F7-3594-9F66-7812-AC908470C7F4}"/>
                      </a:ext>
                    </a:extLst>
                  </p:cNvPr>
                  <p:cNvCxnSpPr/>
                  <p:nvPr/>
                </p:nvCxnSpPr>
                <p:spPr>
                  <a:xfrm>
                    <a:off x="2071396" y="6324165"/>
                    <a:ext cx="1082351" cy="0"/>
                  </a:xfrm>
                  <a:prstGeom prst="line">
                    <a:avLst/>
                  </a:prstGeom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右矢印 39">
                  <a:extLst>
                    <a:ext uri="{FF2B5EF4-FFF2-40B4-BE49-F238E27FC236}">
                      <a16:creationId xmlns:a16="http://schemas.microsoft.com/office/drawing/2014/main" id="{8BF237A6-1DE1-0844-5601-3E13C32CA8F3}"/>
                    </a:ext>
                  </a:extLst>
                </p:cNvPr>
                <p:cNvSpPr/>
                <p:nvPr/>
              </p:nvSpPr>
              <p:spPr>
                <a:xfrm>
                  <a:off x="6615113" y="5648040"/>
                  <a:ext cx="333892" cy="393192"/>
                </a:xfrm>
                <a:prstGeom prst="rightArrow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1" name="右矢印 40">
                  <a:extLst>
                    <a:ext uri="{FF2B5EF4-FFF2-40B4-BE49-F238E27FC236}">
                      <a16:creationId xmlns:a16="http://schemas.microsoft.com/office/drawing/2014/main" id="{049660C6-FE37-ECE2-5E29-D439719F65F9}"/>
                    </a:ext>
                  </a:extLst>
                </p:cNvPr>
                <p:cNvSpPr/>
                <p:nvPr/>
              </p:nvSpPr>
              <p:spPr>
                <a:xfrm>
                  <a:off x="9968224" y="5644213"/>
                  <a:ext cx="333892" cy="393192"/>
                </a:xfrm>
                <a:prstGeom prst="rightArrow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2" name="下矢印 41">
                  <a:extLst>
                    <a:ext uri="{FF2B5EF4-FFF2-40B4-BE49-F238E27FC236}">
                      <a16:creationId xmlns:a16="http://schemas.microsoft.com/office/drawing/2014/main" id="{73010CD9-9FC9-E677-08EE-872DD226EE2D}"/>
                    </a:ext>
                  </a:extLst>
                </p:cNvPr>
                <p:cNvSpPr/>
                <p:nvPr/>
              </p:nvSpPr>
              <p:spPr>
                <a:xfrm>
                  <a:off x="11534737" y="6478526"/>
                  <a:ext cx="527531" cy="187856"/>
                </a:xfrm>
                <a:prstGeom prst="downArrow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4" name="曲折矢印 43">
                  <a:extLst>
                    <a:ext uri="{FF2B5EF4-FFF2-40B4-BE49-F238E27FC236}">
                      <a16:creationId xmlns:a16="http://schemas.microsoft.com/office/drawing/2014/main" id="{224F2190-6C88-F076-B6F6-A682A26DC0C3}"/>
                    </a:ext>
                  </a:extLst>
                </p:cNvPr>
                <p:cNvSpPr/>
                <p:nvPr/>
              </p:nvSpPr>
              <p:spPr>
                <a:xfrm rot="10800000" flipH="1">
                  <a:off x="9472454" y="8504701"/>
                  <a:ext cx="805473" cy="748082"/>
                </a:xfrm>
                <a:prstGeom prst="bentArrow">
                  <a:avLst>
                    <a:gd name="adj1" fmla="val 31571"/>
                    <a:gd name="adj2" fmla="val 30257"/>
                    <a:gd name="adj3" fmla="val 25000"/>
                    <a:gd name="adj4" fmla="val 50322"/>
                  </a:avLst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右矢印 44">
                  <a:extLst>
                    <a:ext uri="{FF2B5EF4-FFF2-40B4-BE49-F238E27FC236}">
                      <a16:creationId xmlns:a16="http://schemas.microsoft.com/office/drawing/2014/main" id="{F33CDACE-DAC1-62D1-C8F4-5503CFA64C6C}"/>
                    </a:ext>
                  </a:extLst>
                </p:cNvPr>
                <p:cNvSpPr/>
                <p:nvPr/>
              </p:nvSpPr>
              <p:spPr>
                <a:xfrm>
                  <a:off x="3429597" y="5649118"/>
                  <a:ext cx="333892" cy="393192"/>
                </a:xfrm>
                <a:prstGeom prst="rightArrow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6" name="右矢印 45">
                  <a:extLst>
                    <a:ext uri="{FF2B5EF4-FFF2-40B4-BE49-F238E27FC236}">
                      <a16:creationId xmlns:a16="http://schemas.microsoft.com/office/drawing/2014/main" id="{B6EBFD44-EFFA-A7FB-DEA0-5835B413302F}"/>
                    </a:ext>
                  </a:extLst>
                </p:cNvPr>
                <p:cNvSpPr/>
                <p:nvPr/>
              </p:nvSpPr>
              <p:spPr>
                <a:xfrm>
                  <a:off x="13147307" y="8799876"/>
                  <a:ext cx="333892" cy="393192"/>
                </a:xfrm>
                <a:prstGeom prst="rightArrow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49" name="テキスト ボックス 48">
                  <a:extLst>
                    <a:ext uri="{FF2B5EF4-FFF2-40B4-BE49-F238E27FC236}">
                      <a16:creationId xmlns:a16="http://schemas.microsoft.com/office/drawing/2014/main" id="{81782757-92FC-66F8-8BD1-D46F43284684}"/>
                    </a:ext>
                  </a:extLst>
                </p:cNvPr>
                <p:cNvSpPr txBox="1"/>
                <p:nvPr/>
              </p:nvSpPr>
              <p:spPr>
                <a:xfrm>
                  <a:off x="3689062" y="6901315"/>
                  <a:ext cx="553998" cy="1312182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kumimoji="1" lang="ja-JP" altLang="en-US" sz="2400" b="1"/>
                    <a:t>並列実行</a:t>
                  </a:r>
                </a:p>
              </p:txBody>
            </p:sp>
          </p:grpSp>
          <p:sp>
            <p:nvSpPr>
              <p:cNvPr id="58" name="角丸四角形 57">
                <a:extLst>
                  <a:ext uri="{FF2B5EF4-FFF2-40B4-BE49-F238E27FC236}">
                    <a16:creationId xmlns:a16="http://schemas.microsoft.com/office/drawing/2014/main" id="{94EDE959-46E5-8EBD-18C7-40DF2202F913}"/>
                  </a:ext>
                </a:extLst>
              </p:cNvPr>
              <p:cNvSpPr/>
              <p:nvPr/>
            </p:nvSpPr>
            <p:spPr>
              <a:xfrm>
                <a:off x="10647282" y="6852763"/>
                <a:ext cx="2574895" cy="473831"/>
              </a:xfrm>
              <a:prstGeom prst="roundRect">
                <a:avLst>
                  <a:gd name="adj" fmla="val 5460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ja-JP" altLang="en-US" sz="2400" b="1"/>
                  <a:t>副作用検査器</a:t>
                </a:r>
                <a:endParaRPr kumimoji="1" lang="ja-JP" altLang="en-US" sz="2400" b="1"/>
              </a:p>
            </p:txBody>
          </p:sp>
        </p:grpSp>
      </p:grp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C2C077F1-AF76-3A13-0449-A28BFE465521}"/>
              </a:ext>
            </a:extLst>
          </p:cNvPr>
          <p:cNvSpPr txBox="1"/>
          <p:nvPr/>
        </p:nvSpPr>
        <p:spPr>
          <a:xfrm>
            <a:off x="5280892" y="8404631"/>
            <a:ext cx="5636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200" b="1" dirty="0">
                <a:latin typeface="+mn-ea"/>
              </a:rPr>
              <a:t>↑Python</a:t>
            </a:r>
            <a:r>
              <a:rPr kumimoji="1" lang="ja-JP" altLang="en-US" sz="3200" b="1">
                <a:latin typeface="+mn-ea"/>
              </a:rPr>
              <a:t>にはない部分</a:t>
            </a:r>
          </a:p>
        </p:txBody>
      </p:sp>
    </p:spTree>
    <p:extLst>
      <p:ext uri="{BB962C8B-B14F-4D97-AF65-F5344CB8AC3E}">
        <p14:creationId xmlns:p14="http://schemas.microsoft.com/office/powerpoint/2010/main" val="1808178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E338E-BE8D-23BC-E570-3F876E0E5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7CC058F1-1CCE-E78B-6726-8A15927CAAFD}"/>
              </a:ext>
            </a:extLst>
          </p:cNvPr>
          <p:cNvSpPr txBox="1"/>
          <p:nvPr/>
        </p:nvSpPr>
        <p:spPr>
          <a:xfrm>
            <a:off x="1455316" y="1039138"/>
            <a:ext cx="15101569" cy="2316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開発ツール</a:t>
            </a:r>
            <a:endParaRPr lang="en-US" altLang="ja-JP" sz="72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Language Server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も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Rust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を用いて実装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A1B82ED-78C3-A529-E1A7-471C02966211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CE62DB4C-318E-8863-1630-F892772276C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29</a:t>
            </a:fld>
            <a:endParaRPr spc="30" dirty="0"/>
          </a:p>
        </p:txBody>
      </p:sp>
      <p:pic>
        <p:nvPicPr>
          <p:cNvPr id="2" name="図 1" descr="テキスト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18EF7578-DA6B-2877-42BC-65834ADBD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79" y="3399875"/>
            <a:ext cx="11442083" cy="637474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A045470-992F-ADEB-D02B-13EE8AC18CAF}"/>
              </a:ext>
            </a:extLst>
          </p:cNvPr>
          <p:cNvSpPr txBox="1"/>
          <p:nvPr/>
        </p:nvSpPr>
        <p:spPr>
          <a:xfrm>
            <a:off x="1604865" y="3732245"/>
            <a:ext cx="43294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エラー報告</a:t>
            </a:r>
            <a:endParaRPr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補完</a:t>
            </a:r>
            <a:endParaRPr kumimoji="1"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Rename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参照の表示</a:t>
            </a:r>
            <a:endParaRPr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ホバー</a:t>
            </a:r>
            <a:endParaRPr kumimoji="1"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4400" dirty="0">
                <a:solidFill>
                  <a:schemeClr val="bg1">
                    <a:lumMod val="95000"/>
                  </a:schemeClr>
                </a:solidFill>
              </a:rPr>
              <a:t>Inlay hint</a:t>
            </a: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の表示</a:t>
            </a:r>
            <a:endParaRPr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kumimoji="1" lang="ja-JP" altLang="en-US" sz="4000">
                <a:solidFill>
                  <a:schemeClr val="bg1">
                    <a:lumMod val="95000"/>
                  </a:schemeClr>
                </a:solidFill>
              </a:rPr>
              <a:t>などが可能</a:t>
            </a:r>
          </a:p>
        </p:txBody>
      </p:sp>
    </p:spTree>
    <p:extLst>
      <p:ext uri="{BB962C8B-B14F-4D97-AF65-F5344CB8AC3E}">
        <p14:creationId xmlns:p14="http://schemas.microsoft.com/office/powerpoint/2010/main" val="81120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</a:t>
            </a:fld>
            <a:endParaRPr spc="3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5DB877A-4569-CD32-8154-6DD6BCA1B660}"/>
              </a:ext>
            </a:extLst>
          </p:cNvPr>
          <p:cNvSpPr txBox="1"/>
          <p:nvPr/>
        </p:nvSpPr>
        <p:spPr>
          <a:xfrm>
            <a:off x="953736" y="9408538"/>
            <a:ext cx="7453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bg1">
                    <a:lumMod val="95000"/>
                  </a:schemeClr>
                </a:solidFill>
              </a:rPr>
              <a:t>Ref: </a:t>
            </a:r>
            <a:r>
              <a:rPr kumimoji="1" lang="en-US" altLang="ja-JP" sz="2000" dirty="0">
                <a:hlinkClick r:id="rId3"/>
              </a:rPr>
              <a:t>https://mtshiba.github.io/posts/posts_of_hate_against_python</a:t>
            </a:r>
            <a:endParaRPr lang="en-US" altLang="ja-JP" sz="20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CDD77C0-C8A1-4C79-D37F-90FB257B82DC}"/>
              </a:ext>
            </a:extLst>
          </p:cNvPr>
          <p:cNvSpPr txBox="1"/>
          <p:nvPr/>
        </p:nvSpPr>
        <p:spPr>
          <a:xfrm>
            <a:off x="1171088" y="682650"/>
            <a:ext cx="15945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7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Python</a:t>
            </a:r>
            <a:r>
              <a:rPr lang="ja-JP" altLang="en-US" sz="7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に対する</a:t>
            </a:r>
            <a:r>
              <a:rPr lang="en-US" altLang="ja-JP" sz="66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(</a:t>
            </a:r>
            <a:r>
              <a:rPr lang="ja-JP" altLang="en-US" sz="66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やや偏った</a:t>
            </a:r>
            <a:r>
              <a:rPr lang="en-US" altLang="ja-JP" sz="66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)</a:t>
            </a:r>
            <a:r>
              <a:rPr lang="ja-JP" altLang="en-US" sz="7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人々の声</a:t>
            </a:r>
            <a:endParaRPr kumimoji="1" lang="ja-JP" altLang="en-US" sz="72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7993A570-8067-8EDB-4562-B909587E5839}"/>
              </a:ext>
            </a:extLst>
          </p:cNvPr>
          <p:cNvSpPr txBox="1"/>
          <p:nvPr/>
        </p:nvSpPr>
        <p:spPr>
          <a:xfrm>
            <a:off x="3844757" y="3712487"/>
            <a:ext cx="1186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>
                <a:solidFill>
                  <a:schemeClr val="bg1">
                    <a:lumMod val="95000"/>
                  </a:schemeClr>
                </a:solidFill>
              </a:rPr>
              <a:t>「中途半端に動いてしまうから</a:t>
            </a:r>
            <a:r>
              <a:rPr kumimoji="1" lang="en-US" altLang="ja-JP" sz="40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4000">
                <a:solidFill>
                  <a:schemeClr val="bg1">
                    <a:lumMod val="95000"/>
                  </a:schemeClr>
                </a:solidFill>
              </a:rPr>
              <a:t>はつらい」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9E471478-94BB-86E4-1556-D09111E406D0}"/>
              </a:ext>
            </a:extLst>
          </p:cNvPr>
          <p:cNvSpPr txBox="1"/>
          <p:nvPr/>
        </p:nvSpPr>
        <p:spPr>
          <a:xfrm>
            <a:off x="2860549" y="2379872"/>
            <a:ext cx="8939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>
                <a:solidFill>
                  <a:schemeClr val="bg1">
                    <a:lumMod val="95000"/>
                  </a:schemeClr>
                </a:solidFill>
              </a:rPr>
              <a:t>「</a:t>
            </a:r>
            <a:r>
              <a:rPr kumimoji="1" lang="en-US" altLang="ja-JP" sz="60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6000">
                <a:solidFill>
                  <a:schemeClr val="bg1">
                    <a:lumMod val="95000"/>
                  </a:schemeClr>
                </a:solidFill>
              </a:rPr>
              <a:t>の型がつらい」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74B84E1-08C1-99B5-08F4-EF4F231FBDE0}"/>
              </a:ext>
            </a:extLst>
          </p:cNvPr>
          <p:cNvSpPr txBox="1"/>
          <p:nvPr/>
        </p:nvSpPr>
        <p:spPr>
          <a:xfrm>
            <a:off x="9625264" y="6398450"/>
            <a:ext cx="8939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bg1">
                    <a:lumMod val="95000"/>
                  </a:schemeClr>
                </a:solidFill>
              </a:rPr>
              <a:t>「</a:t>
            </a:r>
            <a:r>
              <a:rPr kumimoji="1" lang="en-US" altLang="ja-JP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ja-JP" altLang="en-US" sz="2800">
                <a:solidFill>
                  <a:schemeClr val="bg1">
                    <a:lumMod val="95000"/>
                  </a:schemeClr>
                </a:solidFill>
              </a:rPr>
              <a:t>はカス</a:t>
            </a:r>
            <a:r>
              <a:rPr kumimoji="1" lang="ja-JP" altLang="en-US" sz="2800">
                <a:solidFill>
                  <a:schemeClr val="bg1">
                    <a:lumMod val="95000"/>
                  </a:schemeClr>
                </a:solidFill>
              </a:rPr>
              <a:t>」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FC9F2F1C-813B-FA90-A55A-273C9325DFB6}"/>
              </a:ext>
            </a:extLst>
          </p:cNvPr>
          <p:cNvSpPr txBox="1"/>
          <p:nvPr/>
        </p:nvSpPr>
        <p:spPr>
          <a:xfrm>
            <a:off x="4730586" y="7142220"/>
            <a:ext cx="10760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「</a:t>
            </a:r>
            <a:r>
              <a:rPr kumimoji="1" lang="en-US" altLang="ja-JP" sz="44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の型ヒントは役に立たない」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10B8E250-2604-B529-FDA8-0DC6D16C9863}"/>
              </a:ext>
            </a:extLst>
          </p:cNvPr>
          <p:cNvSpPr txBox="1"/>
          <p:nvPr/>
        </p:nvSpPr>
        <p:spPr>
          <a:xfrm>
            <a:off x="10199760" y="4847157"/>
            <a:ext cx="76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bg1">
                    <a:lumMod val="95000"/>
                  </a:schemeClr>
                </a:solidFill>
              </a:rPr>
              <a:t>「動的型付けに対する憎悪が高まる」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F9E997DC-05F5-765C-C36A-C281CC4AEAFA}"/>
              </a:ext>
            </a:extLst>
          </p:cNvPr>
          <p:cNvSpPr txBox="1"/>
          <p:nvPr/>
        </p:nvSpPr>
        <p:spPr>
          <a:xfrm>
            <a:off x="2382997" y="8306222"/>
            <a:ext cx="10827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>
                <a:solidFill>
                  <a:schemeClr val="bg1">
                    <a:lumMod val="95000"/>
                  </a:schemeClr>
                </a:solidFill>
              </a:rPr>
              <a:t>「</a:t>
            </a:r>
            <a:r>
              <a:rPr kumimoji="1" lang="en-US" altLang="ja-JP" sz="60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6000">
                <a:solidFill>
                  <a:schemeClr val="bg1">
                    <a:lumMod val="95000"/>
                  </a:schemeClr>
                </a:solidFill>
              </a:rPr>
              <a:t>の環境構築がつらい」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A6800E5-9B15-8A7E-A7E9-F364C2579CA3}"/>
              </a:ext>
            </a:extLst>
          </p:cNvPr>
          <p:cNvSpPr txBox="1"/>
          <p:nvPr/>
        </p:nvSpPr>
        <p:spPr>
          <a:xfrm>
            <a:off x="972786" y="4917266"/>
            <a:ext cx="10827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000">
                <a:solidFill>
                  <a:schemeClr val="bg1">
                    <a:lumMod val="95000"/>
                  </a:schemeClr>
                </a:solidFill>
              </a:rPr>
              <a:t>「</a:t>
            </a:r>
            <a:r>
              <a:rPr kumimoji="1" lang="en-US" altLang="ja-JP" sz="60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kumimoji="1" lang="ja-JP" altLang="en-US" sz="6000">
                <a:solidFill>
                  <a:schemeClr val="bg1">
                    <a:lumMod val="95000"/>
                  </a:schemeClr>
                </a:solidFill>
              </a:rPr>
              <a:t>の文法がおかしい」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23F7974-8EEB-2635-6B0D-C22DD901C91A}"/>
              </a:ext>
            </a:extLst>
          </p:cNvPr>
          <p:cNvSpPr txBox="1"/>
          <p:nvPr/>
        </p:nvSpPr>
        <p:spPr>
          <a:xfrm>
            <a:off x="1795668" y="6098103"/>
            <a:ext cx="9159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>
                <a:solidFill>
                  <a:schemeClr val="bg1">
                    <a:lumMod val="95000"/>
                  </a:schemeClr>
                </a:solidFill>
              </a:rPr>
              <a:t>「ライブラリによるロックインがなければ</a:t>
            </a:r>
            <a:r>
              <a:rPr kumimoji="1" lang="en-US" altLang="ja-JP" sz="2800" dirty="0">
                <a:solidFill>
                  <a:schemeClr val="bg1">
                    <a:lumMod val="95000"/>
                  </a:schemeClr>
                </a:solidFill>
              </a:rPr>
              <a:t>……</a:t>
            </a:r>
            <a:r>
              <a:rPr kumimoji="1" lang="ja-JP" altLang="en-US" sz="2800">
                <a:solidFill>
                  <a:schemeClr val="bg1">
                    <a:lumMod val="95000"/>
                  </a:schemeClr>
                </a:solidFill>
              </a:rPr>
              <a:t>」</a:t>
            </a:r>
          </a:p>
        </p:txBody>
      </p:sp>
    </p:spTree>
    <p:extLst>
      <p:ext uri="{BB962C8B-B14F-4D97-AF65-F5344CB8AC3E}">
        <p14:creationId xmlns:p14="http://schemas.microsoft.com/office/powerpoint/2010/main" val="564890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F288C-5CD3-9F76-4085-DC8165722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00839D20-6226-8F44-EC5B-8CD5C37E8BD5}"/>
              </a:ext>
            </a:extLst>
          </p:cNvPr>
          <p:cNvSpPr txBox="1"/>
          <p:nvPr/>
        </p:nvSpPr>
        <p:spPr>
          <a:xfrm>
            <a:off x="1455316" y="1039138"/>
            <a:ext cx="15101569" cy="2316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開発ツール</a:t>
            </a:r>
            <a:endParaRPr lang="en-US" altLang="ja-JP" sz="72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パッケージマネージャは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Erg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自身を用いて実装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21CAB17-2830-01EA-360E-09DEC32E4B3B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F5B98AB-AA31-323A-08B4-A474A3AD900B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30</a:t>
            </a:fld>
            <a:endParaRPr spc="30" dirty="0"/>
          </a:p>
        </p:txBody>
      </p:sp>
      <p:pic>
        <p:nvPicPr>
          <p:cNvPr id="6" name="図 5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08A27A73-DCA6-358D-684F-11D6CDF0F8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140" y="3509062"/>
            <a:ext cx="11124022" cy="626555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26FF935-C0A8-A2E2-40FC-0759FCA87B29}"/>
              </a:ext>
            </a:extLst>
          </p:cNvPr>
          <p:cNvSpPr txBox="1"/>
          <p:nvPr/>
        </p:nvSpPr>
        <p:spPr>
          <a:xfrm>
            <a:off x="1604865" y="3732245"/>
            <a:ext cx="457991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>
                <a:solidFill>
                  <a:schemeClr val="bg1">
                    <a:lumMod val="95000"/>
                  </a:schemeClr>
                </a:solidFill>
              </a:rPr>
              <a:t>パッケージの</a:t>
            </a:r>
            <a:endParaRPr kumimoji="1" lang="en-US" altLang="ja-JP" sz="40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初期化</a:t>
            </a:r>
            <a:endParaRPr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依存関係の更新</a:t>
            </a:r>
            <a:endParaRPr kumimoji="1"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ビルド・実行</a:t>
            </a:r>
            <a:endParaRPr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4400">
                <a:solidFill>
                  <a:schemeClr val="bg1">
                    <a:lumMod val="95000"/>
                  </a:schemeClr>
                </a:solidFill>
              </a:rPr>
              <a:t>テスト</a:t>
            </a:r>
            <a:endParaRPr kumimoji="1"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4400">
                <a:solidFill>
                  <a:schemeClr val="bg1">
                    <a:lumMod val="95000"/>
                  </a:schemeClr>
                </a:solidFill>
              </a:rPr>
              <a:t>レジストリ登録</a:t>
            </a:r>
            <a:endParaRPr lang="en-US" altLang="ja-JP" sz="44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kumimoji="1" lang="ja-JP" altLang="en-US" sz="4000">
                <a:solidFill>
                  <a:schemeClr val="bg1">
                    <a:lumMod val="95000"/>
                  </a:schemeClr>
                </a:solidFill>
              </a:rPr>
              <a:t>などが可能</a:t>
            </a:r>
          </a:p>
        </p:txBody>
      </p:sp>
    </p:spTree>
    <p:extLst>
      <p:ext uri="{BB962C8B-B14F-4D97-AF65-F5344CB8AC3E}">
        <p14:creationId xmlns:p14="http://schemas.microsoft.com/office/powerpoint/2010/main" val="1883163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BBF51-7493-22FC-B93A-3EEC09D90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0E11A9D-D67F-04EC-C1B9-0735EFCAE6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9961" y="4398424"/>
            <a:ext cx="921639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9600" spc="-20">
                <a:latin typeface="+mj-ea"/>
              </a:rPr>
              <a:t>デモ</a:t>
            </a:r>
            <a:endParaRPr sz="9600" dirty="0">
              <a:latin typeface="+mj-ea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278AF9-F624-1F98-B7C2-E0BC2ED734DF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E80E40F-6EF2-7622-F92A-4BE9982F491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31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35706867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A2CF6-625B-C5FC-9F3C-1F82712C3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AB5E9A4-DA50-E7A5-7151-D02124FC0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300" y="3794080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-20">
                <a:latin typeface="+mj-ea"/>
              </a:rPr>
              <a:t>デモ</a:t>
            </a:r>
            <a:r>
              <a:rPr lang="en-US" altLang="ja-JP" sz="7200" spc="-20" dirty="0">
                <a:latin typeface="+mj-ea"/>
              </a:rPr>
              <a:t>1</a:t>
            </a:r>
            <a:endParaRPr sz="7200" dirty="0">
              <a:latin typeface="+mj-e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509F28C-D38F-527A-EA8A-0CE14FA6E89B}"/>
              </a:ext>
            </a:extLst>
          </p:cNvPr>
          <p:cNvSpPr txBox="1"/>
          <p:nvPr/>
        </p:nvSpPr>
        <p:spPr>
          <a:xfrm>
            <a:off x="1511300" y="4914900"/>
            <a:ext cx="1510156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エラー報告</a:t>
            </a: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9AB2B55-1EFC-BDD1-EFD7-CCAE8A164410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7B98EA5C-4AB3-60B0-F88A-14A1310D2DF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32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3475822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05B39-6EBD-A047-9870-B46BB232D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9BFE9F4-A4C3-7FF8-349B-76171ACBA37E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24590B8-43F4-DC44-71B6-4348B7C47F06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33</a:t>
            </a:fld>
            <a:endParaRPr spc="30" dirty="0"/>
          </a:p>
        </p:txBody>
      </p:sp>
      <p:pic>
        <p:nvPicPr>
          <p:cNvPr id="5" name="diags2_telop">
            <a:hlinkClick r:id="" action="ppaction://media"/>
            <a:extLst>
              <a:ext uri="{FF2B5EF4-FFF2-40B4-BE49-F238E27FC236}">
                <a16:creationId xmlns:a16="http://schemas.microsoft.com/office/drawing/2014/main" id="{7E435674-1B94-67E0-1FE8-18BD9E4B8C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3175"/>
            <a:ext cx="18288000" cy="10287000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B4EC1D70-7E00-9ED7-DE40-E62ACE1EFE36}"/>
              </a:ext>
            </a:extLst>
          </p:cNvPr>
          <p:cNvSpPr txBox="1">
            <a:spLocks/>
          </p:cNvSpPr>
          <p:nvPr/>
        </p:nvSpPr>
        <p:spPr>
          <a:xfrm>
            <a:off x="11068082" y="481819"/>
            <a:ext cx="5520457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kumimoji="0" lang="ja-JP" altLang="en-US" sz="4000" kern="0" spc="-20">
                <a:solidFill>
                  <a:schemeClr val="bg1">
                    <a:lumMod val="85000"/>
                  </a:schemeClr>
                </a:solidFill>
                <a:latin typeface="+mj-ea"/>
              </a:rPr>
              <a:t>デモ</a:t>
            </a:r>
            <a:r>
              <a:rPr kumimoji="0" lang="en-US" altLang="ja-JP" sz="4000" kern="0" spc="-2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1: </a:t>
            </a:r>
            <a:r>
              <a:rPr kumimoji="0" lang="ja-JP" altLang="en-US" sz="4000" kern="0" spc="3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エラー報告</a:t>
            </a:r>
            <a:endParaRPr lang="en-US" altLang="ja-JP" sz="4000" spc="3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92022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B088E-7B51-6B59-01EC-58E260CD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CB5D020-57AA-AE61-1982-0960979D1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300" y="3794080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-20">
                <a:latin typeface="+mj-ea"/>
              </a:rPr>
              <a:t>デモ</a:t>
            </a:r>
            <a:r>
              <a:rPr lang="en-US" altLang="ja-JP" sz="7200" spc="-20" dirty="0">
                <a:latin typeface="+mj-ea"/>
              </a:rPr>
              <a:t>2</a:t>
            </a:r>
            <a:endParaRPr sz="7200" dirty="0">
              <a:latin typeface="+mj-e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3C3EEE-B082-E773-272E-95A4534014E3}"/>
              </a:ext>
            </a:extLst>
          </p:cNvPr>
          <p:cNvSpPr txBox="1"/>
          <p:nvPr/>
        </p:nvSpPr>
        <p:spPr>
          <a:xfrm>
            <a:off x="1511300" y="4914900"/>
            <a:ext cx="15101569" cy="16260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Erg Language Server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68BA122-2597-77AE-2F20-A3F259E8B98C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85178D5-026E-7AE0-8815-8C332D2E049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34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1187642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7699D-308D-181F-B18E-546A0AC5B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5E96386-95F1-8BD8-6288-3FD7F2E7E38A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35971BB-37CB-F521-FA0F-AB71EEAC036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35</a:t>
            </a:fld>
            <a:endParaRPr spc="30" dirty="0"/>
          </a:p>
        </p:txBody>
      </p:sp>
      <p:pic>
        <p:nvPicPr>
          <p:cNvPr id="3" name="els_telop">
            <a:hlinkClick r:id="" action="ppaction://media"/>
            <a:extLst>
              <a:ext uri="{FF2B5EF4-FFF2-40B4-BE49-F238E27FC236}">
                <a16:creationId xmlns:a16="http://schemas.microsoft.com/office/drawing/2014/main" id="{D7B2EB58-1A1C-2D38-3274-62A58B6AE1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34864" y="0"/>
            <a:ext cx="19322864" cy="10869111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2039CCDE-5B8B-5F84-5F03-602FA31A8110}"/>
              </a:ext>
            </a:extLst>
          </p:cNvPr>
          <p:cNvSpPr txBox="1">
            <a:spLocks/>
          </p:cNvSpPr>
          <p:nvPr/>
        </p:nvSpPr>
        <p:spPr>
          <a:xfrm>
            <a:off x="10506010" y="1183415"/>
            <a:ext cx="921639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00"/>
              </a:spcBef>
            </a:pPr>
            <a:r>
              <a:rPr kumimoji="0" lang="ja-JP" altLang="en-US" sz="4000" kern="0" spc="-20">
                <a:solidFill>
                  <a:schemeClr val="bg1">
                    <a:lumMod val="85000"/>
                  </a:schemeClr>
                </a:solidFill>
                <a:latin typeface="+mj-ea"/>
              </a:rPr>
              <a:t>デモ</a:t>
            </a:r>
            <a:r>
              <a:rPr kumimoji="0" lang="en-US" altLang="ja-JP" sz="4000" kern="0" spc="-2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2: </a:t>
            </a:r>
            <a:r>
              <a:rPr lang="en-US" altLang="ja-JP" sz="4000" spc="3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Erg Language Server</a:t>
            </a:r>
          </a:p>
        </p:txBody>
      </p:sp>
    </p:spTree>
    <p:extLst>
      <p:ext uri="{BB962C8B-B14F-4D97-AF65-F5344CB8AC3E}">
        <p14:creationId xmlns:p14="http://schemas.microsoft.com/office/powerpoint/2010/main" val="336810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4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0D185-D9E7-2269-FF58-5F356A259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D524C3-4A53-34E7-A602-90D49A2F54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300" y="3794080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-20">
                <a:latin typeface="+mj-ea"/>
              </a:rPr>
              <a:t>デモ</a:t>
            </a:r>
            <a:r>
              <a:rPr lang="en-US" altLang="ja-JP" sz="7200" spc="-20" dirty="0">
                <a:latin typeface="+mj-ea"/>
              </a:rPr>
              <a:t>3</a:t>
            </a:r>
            <a:endParaRPr sz="7200" dirty="0">
              <a:latin typeface="+mj-e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37AF0AB-4437-BCE0-60D2-9D5A9417402D}"/>
              </a:ext>
            </a:extLst>
          </p:cNvPr>
          <p:cNvSpPr txBox="1"/>
          <p:nvPr/>
        </p:nvSpPr>
        <p:spPr>
          <a:xfrm>
            <a:off x="1511300" y="4914900"/>
            <a:ext cx="15101569" cy="27469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PyTorch</a:t>
            </a: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を使用した画像認識</a:t>
            </a:r>
            <a:endParaRPr lang="en-US" altLang="ja-JP" sz="72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(+</a:t>
            </a:r>
            <a:r>
              <a:rPr lang="ja-JP" altLang="en-US" sz="72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パッケージマネージャの紹介</a:t>
            </a:r>
            <a:r>
              <a:rPr lang="en-US" altLang="ja-JP" sz="72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)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8F03CCF-693C-1467-6E19-EA27B44AF9FD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44F8552-3B16-7D3D-12C4-9A662E2D2FF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36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795718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2DAC7-9870-5DF4-B888-84DF0D444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912B46B6-BE8D-D738-CB54-415AE20FFA54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E2E33D1D-B181-E2BA-697B-6DF67F7186F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37</a:t>
            </a:fld>
            <a:endParaRPr spc="30" dirty="0"/>
          </a:p>
        </p:txBody>
      </p:sp>
      <p:pic>
        <p:nvPicPr>
          <p:cNvPr id="2" name="pytorch">
            <a:hlinkClick r:id="" action="ppaction://media"/>
            <a:extLst>
              <a:ext uri="{FF2B5EF4-FFF2-40B4-BE49-F238E27FC236}">
                <a16:creationId xmlns:a16="http://schemas.microsoft.com/office/drawing/2014/main" id="{7146BAAA-0194-ECED-B4B9-BE9003A92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2833" y="-130969"/>
            <a:ext cx="18753666" cy="10548937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70BFCD77-5DBB-D179-C833-DAE2396C557F}"/>
              </a:ext>
            </a:extLst>
          </p:cNvPr>
          <p:cNvSpPr txBox="1">
            <a:spLocks/>
          </p:cNvSpPr>
          <p:nvPr/>
        </p:nvSpPr>
        <p:spPr>
          <a:xfrm>
            <a:off x="9516966" y="261937"/>
            <a:ext cx="921639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00"/>
              </a:spcBef>
            </a:pPr>
            <a:r>
              <a:rPr kumimoji="0" lang="ja-JP" altLang="en-US" sz="4000" kern="0" spc="-20">
                <a:solidFill>
                  <a:schemeClr val="bg1">
                    <a:lumMod val="85000"/>
                  </a:schemeClr>
                </a:solidFill>
                <a:latin typeface="+mj-ea"/>
              </a:rPr>
              <a:t>デモ</a:t>
            </a:r>
            <a:r>
              <a:rPr kumimoji="0" lang="en-US" altLang="ja-JP" sz="4000" kern="0" spc="-20" dirty="0">
                <a:solidFill>
                  <a:schemeClr val="bg1">
                    <a:lumMod val="85000"/>
                  </a:schemeClr>
                </a:solidFill>
                <a:latin typeface="+mj-ea"/>
              </a:rPr>
              <a:t>3: </a:t>
            </a:r>
            <a:r>
              <a:rPr lang="en-US" altLang="ja-JP" sz="4000" spc="3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PyTorch</a:t>
            </a:r>
            <a:r>
              <a:rPr lang="ja-JP" altLang="en-US" sz="4000" spc="3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を使用した画像認識</a:t>
            </a:r>
            <a:endParaRPr lang="en-US" altLang="ja-JP" sz="4000" spc="3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09830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009A4-6173-0FB5-2268-BB7731539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F9966C1A-676A-9B51-1B13-FC4C29C21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1037512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-20">
                <a:latin typeface="+mj-ea"/>
              </a:rPr>
              <a:t>まとめ</a:t>
            </a:r>
            <a:endParaRPr sz="7200" dirty="0">
              <a:latin typeface="+mj-e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0449159-E2A4-6A9A-29C9-8D07910C1896}"/>
              </a:ext>
            </a:extLst>
          </p:cNvPr>
          <p:cNvSpPr txBox="1"/>
          <p:nvPr/>
        </p:nvSpPr>
        <p:spPr>
          <a:xfrm>
            <a:off x="1511300" y="3033948"/>
            <a:ext cx="15101569" cy="51552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プログラミング言語</a:t>
            </a:r>
            <a:r>
              <a:rPr lang="en-US" altLang="ja-JP" sz="5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の課題に基づき</a:t>
            </a: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その課題を解決する新言語</a:t>
            </a:r>
            <a:r>
              <a:rPr lang="en-US" altLang="ja-JP" sz="6000" b="1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Erg</a:t>
            </a: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を開発した</a:t>
            </a: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コンパイラ本体に加えて開発ツール群</a:t>
            </a: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5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(Language Server</a:t>
            </a: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、パッケージマネージャ、</a:t>
            </a: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レジストリなど</a:t>
            </a:r>
            <a:r>
              <a:rPr lang="en-US" altLang="ja-JP" sz="5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)</a:t>
            </a: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を実装した</a:t>
            </a: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8B351DB1-2E09-7086-D9B1-40097B5A7DEA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96619D84-2EBD-15AE-B12D-12BE21BA8AF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424501" cy="334589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38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355210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39F20-8152-0764-0B03-3D00A9C1E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92F2D5E-DA30-4D5A-1892-E93AD16993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1037512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-20">
                <a:latin typeface="+mj-ea"/>
              </a:rPr>
              <a:t>今後の展望</a:t>
            </a:r>
            <a:endParaRPr sz="7200" dirty="0">
              <a:latin typeface="+mj-e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68724E76-3D28-2E27-8F6F-B2F2F6B5B8F1}"/>
              </a:ext>
            </a:extLst>
          </p:cNvPr>
          <p:cNvSpPr txBox="1"/>
          <p:nvPr/>
        </p:nvSpPr>
        <p:spPr>
          <a:xfrm>
            <a:off x="1511300" y="2985262"/>
            <a:ext cx="15101569" cy="42191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ユーザーを集めたい</a:t>
            </a: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698500" indent="-6858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ドキュメントを整備</a:t>
            </a: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698500" indent="-685800" algn="just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コントリビュータを増やす</a:t>
            </a: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698500" indent="-685800" algn="just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ja-JP" altLang="en-US" sz="5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普及活動の実施</a:t>
            </a: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spcBef>
                <a:spcPts val="100"/>
              </a:spcBef>
            </a:pPr>
            <a:endParaRPr lang="en-US" altLang="ja-JP" sz="5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3D410F13-1569-C1C9-434F-EBCB78710D4A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CF2C71F-B893-C84A-0D69-93AE144EB135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424501" cy="334589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39</a:t>
            </a:fld>
            <a:endParaRPr spc="30" dirty="0"/>
          </a:p>
        </p:txBody>
      </p:sp>
      <p:pic>
        <p:nvPicPr>
          <p:cNvPr id="8" name="図 7" descr="アイコン, QR コード&#10;&#10;自動的に生成された説明">
            <a:extLst>
              <a:ext uri="{FF2B5EF4-FFF2-40B4-BE49-F238E27FC236}">
                <a16:creationId xmlns:a16="http://schemas.microsoft.com/office/drawing/2014/main" id="{AFD4B7EE-30E0-FF4A-AA91-2D3401655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5244" y="5141985"/>
            <a:ext cx="4096139" cy="4096139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2532843-49BC-75DD-B819-7F8F5DD79C02}"/>
              </a:ext>
            </a:extLst>
          </p:cNvPr>
          <p:cNvSpPr txBox="1"/>
          <p:nvPr/>
        </p:nvSpPr>
        <p:spPr>
          <a:xfrm>
            <a:off x="12721531" y="4250993"/>
            <a:ext cx="476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200" dirty="0">
                <a:solidFill>
                  <a:schemeClr val="bg1">
                    <a:lumMod val="95000"/>
                  </a:schemeClr>
                </a:solidFill>
              </a:rPr>
              <a:t>↓Please star</a:t>
            </a:r>
            <a:r>
              <a:rPr lang="en-US" altLang="ja-JP" sz="3200" dirty="0">
                <a:solidFill>
                  <a:schemeClr val="bg1">
                    <a:lumMod val="95000"/>
                  </a:schemeClr>
                </a:solidFill>
              </a:rPr>
              <a:t> it </a:t>
            </a:r>
            <a:r>
              <a:rPr kumimoji="1" lang="ja-JP" altLang="en-US" sz="3200">
                <a:solidFill>
                  <a:schemeClr val="bg1">
                    <a:lumMod val="95000"/>
                  </a:schemeClr>
                </a:solidFill>
              </a:rPr>
              <a:t>🙏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EF79AB6-DBD0-3736-B948-A1C3D08BEEBE}"/>
              </a:ext>
            </a:extLst>
          </p:cNvPr>
          <p:cNvSpPr txBox="1"/>
          <p:nvPr/>
        </p:nvSpPr>
        <p:spPr>
          <a:xfrm>
            <a:off x="12942378" y="9375063"/>
            <a:ext cx="43218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>
                <a:hlinkClick r:id="rId3"/>
              </a:rPr>
              <a:t>https://github.com/erg-lang/erg</a:t>
            </a:r>
            <a:endParaRPr lang="ja-JP" altLang="en-US" sz="2400"/>
          </a:p>
        </p:txBody>
      </p:sp>
      <p:sp>
        <p:nvSpPr>
          <p:cNvPr id="7" name="下矢印 6">
            <a:extLst>
              <a:ext uri="{FF2B5EF4-FFF2-40B4-BE49-F238E27FC236}">
                <a16:creationId xmlns:a16="http://schemas.microsoft.com/office/drawing/2014/main" id="{6DDDA43E-DCAB-6B41-9F5A-AAAB88A931E0}"/>
              </a:ext>
            </a:extLst>
          </p:cNvPr>
          <p:cNvSpPr/>
          <p:nvPr/>
        </p:nvSpPr>
        <p:spPr>
          <a:xfrm>
            <a:off x="4764007" y="6475291"/>
            <a:ext cx="2519265" cy="6531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B76B73B7-E1D8-2CFC-DB00-2D2F95FA0555}"/>
              </a:ext>
            </a:extLst>
          </p:cNvPr>
          <p:cNvSpPr txBox="1"/>
          <p:nvPr/>
        </p:nvSpPr>
        <p:spPr>
          <a:xfrm>
            <a:off x="1511300" y="7358777"/>
            <a:ext cx="9144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0" lvl="0" indent="0" algn="just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5400">
                <a:solidFill>
                  <a:schemeClr val="bg1">
                    <a:lumMod val="95000"/>
                  </a:schemeClr>
                </a:solidFill>
              </a:rPr>
              <a:t>＿人人人人人人人人人人人＿ ＞　</a:t>
            </a:r>
            <a:r>
              <a:rPr lang="en-US" altLang="ja-JP" sz="54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ja-JP" altLang="en-US" sz="5400">
                <a:solidFill>
                  <a:schemeClr val="bg1">
                    <a:lumMod val="95000"/>
                  </a:schemeClr>
                </a:solidFill>
              </a:rPr>
              <a:t>の牙城を崩す　＜ ￣</a:t>
            </a:r>
            <a:r>
              <a:rPr lang="en-US" altLang="ja-JP" sz="5400" dirty="0">
                <a:solidFill>
                  <a:schemeClr val="bg1">
                    <a:lumMod val="95000"/>
                  </a:schemeClr>
                </a:solidFill>
              </a:rPr>
              <a:t>Y^Y^Y^Y^Y^Y^Y^Y^Y^Y^Y^</a:t>
            </a:r>
            <a:r>
              <a:rPr lang="ja-JP" altLang="en-US" sz="5400">
                <a:solidFill>
                  <a:schemeClr val="bg1">
                    <a:lumMod val="95000"/>
                  </a:schemeClr>
                </a:solidFill>
              </a:rPr>
              <a:t>￣</a:t>
            </a:r>
            <a:endParaRPr kumimoji="1" lang="en-US" altLang="ja-JP" sz="5400" b="0" i="0" u="none" strike="noStrike" kern="1200" cap="none" spc="55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Microsoft Sans Serif"/>
              <a:ea typeface="游ゴシック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159827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BA418-7A8E-0580-637B-13A1362BA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0628D25C-A6B3-28DC-487F-3B8902BBDF9F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8E32A304-9250-C9AB-8C2F-E80AA8B8068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</a:t>
            </a:fld>
            <a:endParaRPr spc="3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FBC90C4-5378-4AF0-2DCF-C456E3D847B0}"/>
              </a:ext>
            </a:extLst>
          </p:cNvPr>
          <p:cNvSpPr txBox="1"/>
          <p:nvPr/>
        </p:nvSpPr>
        <p:spPr>
          <a:xfrm>
            <a:off x="992743" y="2534002"/>
            <a:ext cx="16302513" cy="680442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の型がつらい」</a:t>
            </a: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の文法がおかしい」</a:t>
            </a: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の環境構築がつらい」</a:t>
            </a: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7BD0988-3263-740B-05E4-3D9C2A893308}"/>
              </a:ext>
            </a:extLst>
          </p:cNvPr>
          <p:cNvSpPr txBox="1"/>
          <p:nvPr/>
        </p:nvSpPr>
        <p:spPr>
          <a:xfrm>
            <a:off x="1171087" y="725234"/>
            <a:ext cx="15945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72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大別すると</a:t>
            </a:r>
            <a:r>
              <a:rPr lang="en-US" altLang="ja-JP" sz="72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……</a:t>
            </a:r>
            <a:endParaRPr kumimoji="1" lang="ja-JP" altLang="en-US" sz="7200" b="1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7158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10375122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-20">
                <a:latin typeface="+mj-ea"/>
              </a:rPr>
              <a:t>新言語</a:t>
            </a:r>
            <a:r>
              <a:rPr lang="en-US" altLang="ja-JP" sz="7200" spc="-20" dirty="0">
                <a:latin typeface="+mj-ea"/>
              </a:rPr>
              <a:t>Erg</a:t>
            </a:r>
            <a:r>
              <a:rPr lang="ja-JP" altLang="en-US" sz="7200" spc="-20">
                <a:latin typeface="+mj-ea"/>
              </a:rPr>
              <a:t>のコンセプト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247900"/>
            <a:ext cx="15101569" cy="52116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60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型推論機能</a:t>
            </a:r>
            <a:endParaRPr lang="en-US" altLang="ja-JP" sz="60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型推論</a:t>
            </a:r>
            <a:r>
              <a:rPr lang="en-US" altLang="ja-JP" sz="40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: </a:t>
            </a: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変数や関数の型を指定せず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とも</a:t>
            </a:r>
            <a:r>
              <a:rPr lang="ja-JP" altLang="en-US" sz="4000" u="sng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自動で推論</a:t>
            </a: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してくれる機能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動的型付けのようなシンプルな記述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でありながら検査はしっかりと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実行前に行われている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424501" cy="334589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40</a:t>
            </a:fld>
            <a:endParaRPr spc="3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B9FB37D-1708-6704-E5CE-8DC49301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3756753"/>
            <a:ext cx="798306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288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spc="-20" dirty="0">
                <a:latin typeface="+mj-ea"/>
              </a:rPr>
              <a:t>Q&amp;A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6776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Q: Python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の上位互換言語？</a:t>
            </a:r>
            <a:endParaRPr lang="en-US" altLang="ja-JP" sz="48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A: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No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Python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の文法には根本的問題があるため、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必ずしも文法の互換性には拘らない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API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についても、静的解析を阻害するものは排除または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非推奨とする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66237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41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1166602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spc="-20" dirty="0">
                <a:latin typeface="+mj-ea"/>
              </a:rPr>
              <a:t>Q&amp;A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453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Q: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 </a:t>
            </a: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の</a:t>
            </a: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API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をどう型付けしている？</a:t>
            </a:r>
            <a:endParaRPr lang="en-US" altLang="ja-JP" sz="48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0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A: </a:t>
            </a: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組み込み</a:t>
            </a:r>
            <a:r>
              <a:rPr lang="en-US" altLang="ja-JP" sz="40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API</a:t>
            </a: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は手作業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0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ユーザースクリプトについては、型定義用のファイルを用意する</a:t>
            </a:r>
            <a:endParaRPr lang="en-US" altLang="ja-JP" sz="40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3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3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例</a:t>
            </a: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66237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42</a:t>
            </a:fld>
            <a:endParaRPr spc="3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F3052F9-8EA9-1203-BF0A-A0F2FB5BF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45" y="5473274"/>
            <a:ext cx="5378877" cy="459612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09904B3-570C-B687-E67C-80D6C8126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029" y="6251510"/>
            <a:ext cx="6163784" cy="305387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B3B2F4A-C18B-16B7-07B2-D2BF7B826FD1}"/>
              </a:ext>
            </a:extLst>
          </p:cNvPr>
          <p:cNvSpPr txBox="1"/>
          <p:nvPr/>
        </p:nvSpPr>
        <p:spPr>
          <a:xfrm>
            <a:off x="1611545" y="9347901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dirty="0">
                <a:solidFill>
                  <a:schemeClr val="bg1">
                    <a:lumMod val="85000"/>
                  </a:schemeClr>
                </a:solidFill>
              </a:rPr>
              <a:t>Python</a:t>
            </a:r>
            <a:r>
              <a:rPr kumimoji="1" lang="ja-JP" altLang="en-US" sz="2800">
                <a:solidFill>
                  <a:schemeClr val="bg1">
                    <a:lumMod val="85000"/>
                  </a:schemeClr>
                </a:solidFill>
              </a:rPr>
              <a:t>コード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FCCDD8-8064-332B-67F7-954661F4809A}"/>
              </a:ext>
            </a:extLst>
          </p:cNvPr>
          <p:cNvSpPr txBox="1"/>
          <p:nvPr/>
        </p:nvSpPr>
        <p:spPr>
          <a:xfrm>
            <a:off x="9562884" y="9409100"/>
            <a:ext cx="4310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>
                <a:solidFill>
                  <a:schemeClr val="bg1">
                    <a:lumMod val="85000"/>
                  </a:schemeClr>
                </a:solidFill>
              </a:rPr>
              <a:t>型定義ファイル</a:t>
            </a:r>
            <a:r>
              <a:rPr lang="en-US" altLang="ja-JP" sz="2800" dirty="0">
                <a:solidFill>
                  <a:schemeClr val="bg1">
                    <a:lumMod val="85000"/>
                  </a:schemeClr>
                </a:solidFill>
              </a:rPr>
              <a:t>(d.er)</a:t>
            </a:r>
            <a:endParaRPr kumimoji="1" lang="ja-JP" altLang="en-US" sz="280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20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spc="-20" dirty="0">
                <a:latin typeface="+mj-ea"/>
              </a:rPr>
              <a:t>Q&amp;A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7466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Q: Python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にも型指定の文法はあるが？</a:t>
            </a:r>
            <a:endParaRPr lang="en-US" altLang="ja-JP" sz="48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A: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型推論できるかが重要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    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いちいち型指定しなくてはならないのなら、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    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他の静的型付け言語を使ったほうが良い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さらに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* 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型指定しても速度が向上する訳では無い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* 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型が間違っていても実行自体はできてしまう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などの問題がある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66237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43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34404806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spc="-20" dirty="0">
                <a:latin typeface="+mj-ea"/>
              </a:rPr>
              <a:t>Q&amp;A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3954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Q:</a:t>
            </a:r>
            <a:r>
              <a:rPr lang="ja-JP" altLang="en-US" sz="44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 依存型が使えないような「悪いコード」も多いのでは？</a:t>
            </a:r>
            <a:endParaRPr lang="en-US" altLang="ja-JP" sz="44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A: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詳細な型情報を忘却することで、検査を緩和できる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実行時検査によって型情報を復元することもできる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66237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44</a:t>
            </a:fld>
            <a:endParaRPr spc="30" dirty="0"/>
          </a:p>
        </p:txBody>
      </p:sp>
      <p:pic>
        <p:nvPicPr>
          <p:cNvPr id="6" name="図 5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9A1D0B88-510F-E51C-B9DB-95F716EB8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539" y="6586531"/>
            <a:ext cx="12341623" cy="31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29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spc="-20" dirty="0">
                <a:latin typeface="+mj-ea"/>
              </a:rPr>
              <a:t>Q&amp;A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7466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Q: Erg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の型推論は完全か？</a:t>
            </a:r>
            <a:endParaRPr lang="en-US" altLang="ja-JP" sz="48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A: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恐らく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No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依存型・篩型の型推論は一般に決定不能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しかし完全性にはそれほど強くこだわっていない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完全に型推論が可能な言語でも型指定を行うと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エラー表示が具体的になってわかりやすくなるといった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メリットがある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ただなるべくシンプルに書けるようにしたい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66237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45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4825961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spc="-20" dirty="0">
                <a:latin typeface="+mj-ea"/>
              </a:rPr>
              <a:t>Q&amp;A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6776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Q: Python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の静的解析が困難だという根拠は？</a:t>
            </a:r>
            <a:endParaRPr lang="en-US" altLang="ja-JP" sz="48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A: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実際にやってみた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  <a:hlinkClick r:id="rId2"/>
              </a:rPr>
              <a:t>https://github.com/mtshiba/pylyzer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Erg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の型検査器を流用した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の静的解析ツール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型推論なども行えるが、やはりこのアプローチでは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限界があると感じている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66237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46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11901736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spc="-20" dirty="0">
                <a:latin typeface="+mj-ea"/>
              </a:rPr>
              <a:t>Q&amp;A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923461" cy="7466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Q: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 学習が大変で人気が出ないのでは？</a:t>
            </a:r>
            <a:endParaRPr lang="en-US" altLang="ja-JP" sz="48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A: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Python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のような超人気言語となることは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そもそも目的ではない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あくまで</a:t>
            </a: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が占めるべきではなかった分野を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奪回する言語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そしてそのようなニッチで苦しむ人々は技術力があり、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新言語の学習もそれほど苦にしないと思われる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66237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47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1390205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spc="-20" dirty="0">
                <a:latin typeface="+mj-ea"/>
              </a:rPr>
              <a:t>Q&amp;A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898456" cy="58708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Q: Mojo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という言語があるが、差別化ポイントは？</a:t>
            </a:r>
            <a:endParaRPr lang="en-US" altLang="ja-JP" sz="4800" b="1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A: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Mojo</a:t>
            </a:r>
            <a:r>
              <a:rPr lang="ja-JP" altLang="en-US" sz="4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はパフォーマンス</a:t>
            </a: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(=Python</a:t>
            </a:r>
            <a:r>
              <a:rPr lang="ja-JP" altLang="en-US" sz="4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の高速化</a:t>
            </a: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)</a:t>
            </a:r>
            <a:r>
              <a:rPr lang="ja-JP" altLang="en-US" sz="4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を重視している</a:t>
            </a:r>
            <a:endParaRPr lang="en-US" altLang="ja-JP" sz="4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実はこのようなアプローチは昔からあるが</a:t>
            </a: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(</a:t>
            </a:r>
            <a:r>
              <a:rPr lang="ja-JP" altLang="en-US" sz="4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例</a:t>
            </a: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. Cython, pypy)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あまりメジャーになっていない</a:t>
            </a:r>
            <a:endParaRPr lang="en-US" altLang="ja-JP" sz="4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4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Erg</a:t>
            </a:r>
            <a:r>
              <a:rPr lang="ja-JP" altLang="en-US" sz="4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は</a:t>
            </a: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TypeScript</a:t>
            </a:r>
            <a:r>
              <a:rPr lang="ja-JP" altLang="en-US" sz="4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のような</a:t>
            </a:r>
            <a:endParaRPr lang="en-US" altLang="ja-JP" sz="4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「型システムによる開発者体験の向上」が目的</a:t>
            </a:r>
            <a:endParaRPr lang="en-US" altLang="ja-JP" sz="4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66237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48</a:t>
            </a:fld>
            <a:endParaRPr spc="30" dirty="0"/>
          </a:p>
        </p:txBody>
      </p:sp>
      <p:pic>
        <p:nvPicPr>
          <p:cNvPr id="6" name="図 5" descr="ロゴ, 会社名&#10;&#10;自動的に生成された説明">
            <a:extLst>
              <a:ext uri="{FF2B5EF4-FFF2-40B4-BE49-F238E27FC236}">
                <a16:creationId xmlns:a16="http://schemas.microsoft.com/office/drawing/2014/main" id="{C2D396FB-DCF3-25B2-BBD7-DD4EE8756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381" y="7697440"/>
            <a:ext cx="4045018" cy="176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830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spc="-20" dirty="0">
                <a:latin typeface="+mj-ea"/>
              </a:rPr>
              <a:t>Q&amp;A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53963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Q: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 </a:t>
            </a:r>
            <a:r>
              <a:rPr lang="en-US" altLang="ja-JP" sz="48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Julia</a:t>
            </a:r>
            <a:r>
              <a:rPr lang="ja-JP" altLang="en-US" sz="48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ではだめなのか？</a:t>
            </a:r>
            <a:endParaRPr lang="en-US" altLang="ja-JP" sz="4800" b="1" spc="35" dirty="0">
              <a:solidFill>
                <a:srgbClr val="9B81BB"/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A: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Julia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は動的型付け言語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静的型システムがほしいのはパフォーマンスの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ためだけではない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4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</a:t>
            </a:r>
            <a:r>
              <a:rPr lang="ja-JP" altLang="en-US" sz="44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欲しいのは「コンパイルが通れば、正しく動く」快適さ</a:t>
            </a:r>
            <a:endParaRPr lang="en-US" altLang="ja-JP" sz="44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66237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49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841502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B0EC50-CB25-D60D-3569-25C90F299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CA6D5C7-2513-44B4-281E-24705252B629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B40584B7-60FE-5A3F-CE3B-E3AB37FB8BE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5</a:t>
            </a:fld>
            <a:endParaRPr spc="3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935F3ED-8824-9E9A-7D8D-E3EB80E3E8DC}"/>
              </a:ext>
            </a:extLst>
          </p:cNvPr>
          <p:cNvSpPr txBox="1"/>
          <p:nvPr/>
        </p:nvSpPr>
        <p:spPr>
          <a:xfrm>
            <a:off x="992743" y="2534002"/>
            <a:ext cx="16302513" cy="680442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の型がつらい」</a:t>
            </a: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の文法がおかしい」</a:t>
            </a:r>
            <a:endParaRPr lang="en-US" altLang="ja-JP" sz="7200" spc="55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の環境構築がつらい」</a:t>
            </a:r>
            <a:endParaRPr lang="en-US" altLang="ja-JP" sz="7200" spc="55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543902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D5B088E-7B51-6B59-01EC-58E260CD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CB5D020-57AA-AE61-1982-0960979D1A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300" y="3794080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-20">
                <a:latin typeface="+mj-ea"/>
              </a:rPr>
              <a:t>デモ</a:t>
            </a:r>
            <a:r>
              <a:rPr lang="en-US" altLang="ja-JP" sz="7200" spc="-20" dirty="0">
                <a:latin typeface="+mj-ea"/>
              </a:rPr>
              <a:t>2</a:t>
            </a:r>
            <a:endParaRPr sz="7200" dirty="0">
              <a:latin typeface="+mj-e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73C3EEE-B082-E773-272E-95A4534014E3}"/>
              </a:ext>
            </a:extLst>
          </p:cNvPr>
          <p:cNvSpPr txBox="1"/>
          <p:nvPr/>
        </p:nvSpPr>
        <p:spPr>
          <a:xfrm>
            <a:off x="1511300" y="4914900"/>
            <a:ext cx="1510156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7200" b="1" spc="35" dirty="0">
                <a:solidFill>
                  <a:srgbClr val="9B81BB"/>
                </a:solidFill>
                <a:latin typeface="Microsoft Sans Serif"/>
                <a:cs typeface="Microsoft Sans Serif"/>
              </a:rPr>
              <a:t>Web Playground</a:t>
            </a:r>
            <a:endParaRPr lang="en-US" altLang="ja-JP" sz="3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68BA122-2597-77AE-2F20-A3F259E8B98C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85178D5-026E-7AE0-8815-8C332D2E049D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7693162" y="9609511"/>
            <a:ext cx="327209" cy="330218"/>
          </a:xfrm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50</a:t>
            </a:fld>
            <a:endParaRPr spc="30" dirty="0"/>
          </a:p>
        </p:txBody>
      </p:sp>
    </p:spTree>
    <p:extLst>
      <p:ext uri="{BB962C8B-B14F-4D97-AF65-F5344CB8AC3E}">
        <p14:creationId xmlns:p14="http://schemas.microsoft.com/office/powerpoint/2010/main" val="299317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921639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-20" dirty="0">
                <a:latin typeface="+mj-ea"/>
              </a:rPr>
              <a:t>Python</a:t>
            </a:r>
            <a:r>
              <a:rPr lang="ja-JP" altLang="en-US" sz="7200" spc="-20">
                <a:latin typeface="+mj-ea"/>
              </a:rPr>
              <a:t>の欠点</a:t>
            </a:r>
            <a:endParaRPr sz="7200" dirty="0">
              <a:latin typeface="+mj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1300" y="2401254"/>
            <a:ext cx="15101569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ja-JP" altLang="en-US" sz="6000" b="1" spc="35">
                <a:solidFill>
                  <a:srgbClr val="9B81BB"/>
                </a:solidFill>
                <a:latin typeface="Microsoft Sans Serif"/>
                <a:cs typeface="Microsoft Sans Serif"/>
              </a:rPr>
              <a:t>動的型付け</a:t>
            </a:r>
            <a:r>
              <a:rPr lang="en-US" sz="4400" spc="-140" dirty="0">
                <a:solidFill>
                  <a:srgbClr val="9B81BB"/>
                </a:solidFill>
                <a:latin typeface="Microsoft Sans Serif"/>
                <a:cs typeface="Microsoft Sans Serif"/>
              </a:rPr>
              <a:t> </a:t>
            </a:r>
          </a:p>
        </p:txBody>
      </p:sp>
      <p:sp>
        <p:nvSpPr>
          <p:cNvPr id="4" name="object 4"/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6</a:t>
            </a:fld>
            <a:endParaRPr spc="3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4AFE4A9-FCBA-6218-8ACB-78FA3A5B4F00}"/>
              </a:ext>
            </a:extLst>
          </p:cNvPr>
          <p:cNvSpPr txBox="1"/>
          <p:nvPr/>
        </p:nvSpPr>
        <p:spPr>
          <a:xfrm>
            <a:off x="1511300" y="8784431"/>
            <a:ext cx="128143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95000"/>
                  </a:schemeClr>
                </a:solidFill>
              </a:rPr>
              <a:t>[1] </a:t>
            </a:r>
            <a:r>
              <a:rPr kumimoji="1" lang="en-US" altLang="ja-JP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http://www.washi.cs.waseda.ac.jp/wp-content/uploads/2016/11/HASE_2017_paper_25.pdf</a:t>
            </a:r>
            <a:endParaRPr kumimoji="1" lang="en-US" altLang="ja-JP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altLang="ja-JP" dirty="0">
                <a:solidFill>
                  <a:schemeClr val="bg1">
                    <a:lumMod val="95000"/>
                  </a:schemeClr>
                </a:solidFill>
              </a:rPr>
              <a:t>[2] </a:t>
            </a:r>
            <a:r>
              <a:rPr lang="en-US" altLang="ja-JP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https://danluu.com/empirical-pl/</a:t>
            </a:r>
            <a:endParaRPr lang="en-US" altLang="ja-JP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944A72-0C1B-8DB3-D5D9-4797BC92FA48}"/>
              </a:ext>
            </a:extLst>
          </p:cNvPr>
          <p:cNvSpPr txBox="1"/>
          <p:nvPr/>
        </p:nvSpPr>
        <p:spPr>
          <a:xfrm>
            <a:off x="1432812" y="3976514"/>
            <a:ext cx="15101568" cy="2321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just">
              <a:spcBef>
                <a:spcPts val="100"/>
              </a:spcBef>
            </a:pPr>
            <a:r>
              <a:rPr lang="ja-JP" altLang="en-US" sz="48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動的型付け</a:t>
            </a:r>
            <a:r>
              <a:rPr lang="ja-JP" altLang="en-US" sz="4800" b="0" i="0">
                <a:solidFill>
                  <a:schemeClr val="bg1">
                    <a:lumMod val="85000"/>
                  </a:schemeClr>
                </a:solidFill>
                <a:effectLst/>
                <a:latin typeface="Open Sans" panose="020B0606030504020204" pitchFamily="34" charset="0"/>
              </a:rPr>
              <a:t>≃</a:t>
            </a:r>
            <a:r>
              <a:rPr lang="ja-JP" altLang="en-US" sz="48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実行時にコードの正当性を検証する</a:t>
            </a:r>
            <a:endParaRPr lang="en-US" altLang="ja-JP" sz="48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→ (</a:t>
            </a:r>
            <a:r>
              <a:rPr lang="ja-JP" altLang="en-US" sz="48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静的型付けに比べて</a:t>
            </a:r>
            <a:r>
              <a:rPr lang="en-US" altLang="ja-JP" sz="48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)</a:t>
            </a:r>
            <a:r>
              <a:rPr lang="ja-JP" altLang="en-US" sz="4800" u="sng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バグの発見が遅れる</a:t>
            </a:r>
            <a:endParaRPr lang="en-US" altLang="ja-JP" sz="4800" u="sng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altLang="ja-JP" sz="48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	=</a:t>
            </a:r>
            <a:r>
              <a:rPr lang="ja-JP" altLang="en-US" sz="4800" spc="55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コード品質に影響する？</a:t>
            </a:r>
            <a:r>
              <a:rPr lang="en-US" altLang="ja-JP" sz="2800" spc="55" dirty="0">
                <a:solidFill>
                  <a:schemeClr val="bg1">
                    <a:lumMod val="85000"/>
                  </a:schemeClr>
                </a:solidFill>
                <a:latin typeface="Microsoft Sans Serif"/>
                <a:cs typeface="Microsoft Sans Serif"/>
              </a:rPr>
              <a:t>[1] [2]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9C136-3E3E-28CB-B16C-DA2DFDF7E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A0AD935-B85A-363D-A2E1-841DA6430B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11300" y="981615"/>
            <a:ext cx="15265400" cy="966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ja-JP" altLang="en-US" sz="6200" spc="-20">
                <a:solidFill>
                  <a:schemeClr val="bg1">
                    <a:lumMod val="95000"/>
                  </a:schemeClr>
                </a:solidFill>
                <a:latin typeface="+mj-ea"/>
              </a:rPr>
              <a:t>動的型付けが厄介なバグを引き起こした例</a:t>
            </a:r>
            <a:endParaRPr sz="6200" dirty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D6BB3826-77E9-ED75-D6FC-30315FE6ED2A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35F46D77-DC34-B0DC-9F66-0655F85CB20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7</a:t>
            </a:fld>
            <a:endParaRPr spc="30" dirty="0"/>
          </a:p>
        </p:txBody>
      </p:sp>
      <p:pic>
        <p:nvPicPr>
          <p:cNvPr id="7" name="図 6" descr="携帯電話の画面のスクリーンショット&#10;&#10;自動的に生成された説明">
            <a:extLst>
              <a:ext uri="{FF2B5EF4-FFF2-40B4-BE49-F238E27FC236}">
                <a16:creationId xmlns:a16="http://schemas.microsoft.com/office/drawing/2014/main" id="{77C65F34-4C5A-3B3D-1A93-6A68992BF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2275243"/>
            <a:ext cx="15595276" cy="6756789"/>
          </a:xfrm>
          <a:prstGeom prst="rect">
            <a:avLst/>
          </a:prstGeom>
        </p:spPr>
      </p:pic>
      <p:sp>
        <p:nvSpPr>
          <p:cNvPr id="3" name="フレーム 2">
            <a:extLst>
              <a:ext uri="{FF2B5EF4-FFF2-40B4-BE49-F238E27FC236}">
                <a16:creationId xmlns:a16="http://schemas.microsoft.com/office/drawing/2014/main" id="{41B6FD47-92D0-4D86-C3B8-65038C5CD4FD}"/>
              </a:ext>
            </a:extLst>
          </p:cNvPr>
          <p:cNvSpPr/>
          <p:nvPr/>
        </p:nvSpPr>
        <p:spPr>
          <a:xfrm>
            <a:off x="4791456" y="4242816"/>
            <a:ext cx="7461504" cy="603504"/>
          </a:xfrm>
          <a:prstGeom prst="fram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563849-6E23-2366-2088-5FAE30BE14A3}"/>
              </a:ext>
            </a:extLst>
          </p:cNvPr>
          <p:cNvSpPr txBox="1"/>
          <p:nvPr/>
        </p:nvSpPr>
        <p:spPr>
          <a:xfrm>
            <a:off x="972786" y="9409456"/>
            <a:ext cx="7453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000" dirty="0">
                <a:solidFill>
                  <a:schemeClr val="bg1">
                    <a:lumMod val="95000"/>
                  </a:schemeClr>
                </a:solidFill>
              </a:rPr>
              <a:t>Ref: </a:t>
            </a:r>
            <a:r>
              <a:rPr kumimoji="1" lang="en-US" altLang="ja-JP" sz="2000" dirty="0">
                <a:hlinkClick r:id="rId3"/>
              </a:rPr>
              <a:t>https://qiita.com/bohemian916/items/46f9f1e8bb32fc0a1f99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3426268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722CE-5B1A-5B48-F8F1-31DA50C14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59A46146-980E-E0FA-9AB9-660023705BCD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1CFD06B7-C085-C980-F355-D5A5A4557563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8</a:t>
            </a:fld>
            <a:endParaRPr spc="30" dirty="0"/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CF55C792-3353-4F64-9CC9-40D7D9BAC3F9}"/>
              </a:ext>
            </a:extLst>
          </p:cNvPr>
          <p:cNvSpPr txBox="1">
            <a:spLocks/>
          </p:cNvSpPr>
          <p:nvPr/>
        </p:nvSpPr>
        <p:spPr>
          <a:xfrm>
            <a:off x="1511300" y="981615"/>
            <a:ext cx="15265400" cy="9669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9000" b="1" i="0">
                <a:solidFill>
                  <a:schemeClr val="bg1"/>
                </a:solidFill>
                <a:latin typeface="Tahoma"/>
                <a:ea typeface="+mj-ea"/>
                <a:cs typeface="Tahoma"/>
              </a:defRPr>
            </a:lvl1pPr>
          </a:lstStyle>
          <a:p>
            <a:pPr marL="12700">
              <a:spcBef>
                <a:spcPts val="100"/>
              </a:spcBef>
            </a:pPr>
            <a:r>
              <a:rPr kumimoji="0" lang="ja-JP" altLang="en-US" sz="6200" kern="0" spc="-20">
                <a:solidFill>
                  <a:schemeClr val="bg1">
                    <a:lumMod val="95000"/>
                  </a:schemeClr>
                </a:solidFill>
                <a:latin typeface="+mj-ea"/>
              </a:rPr>
              <a:t>動的型付けが厄介なバグを引き起こした例</a:t>
            </a:r>
            <a:endParaRPr kumimoji="0" lang="ja-JP" altLang="en-US" sz="6200" kern="0">
              <a:solidFill>
                <a:schemeClr val="bg1">
                  <a:lumMod val="95000"/>
                </a:schemeClr>
              </a:solidFill>
              <a:latin typeface="+mj-ea"/>
            </a:endParaRPr>
          </a:p>
        </p:txBody>
      </p:sp>
      <p:pic>
        <p:nvPicPr>
          <p:cNvPr id="14" name="図 13" descr="グラフィカル ユーザー インターフェイス, Web サイト&#10;&#10;自動的に生成された説明">
            <a:extLst>
              <a:ext uri="{FF2B5EF4-FFF2-40B4-BE49-F238E27FC236}">
                <a16:creationId xmlns:a16="http://schemas.microsoft.com/office/drawing/2014/main" id="{43BC8F38-201B-9372-20EA-6FA34FD83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99" y="5624457"/>
            <a:ext cx="13406123" cy="192827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7EF781E-0E18-A23C-3E12-B40B695C6956}"/>
              </a:ext>
            </a:extLst>
          </p:cNvPr>
          <p:cNvSpPr txBox="1"/>
          <p:nvPr/>
        </p:nvSpPr>
        <p:spPr>
          <a:xfrm>
            <a:off x="953736" y="9491180"/>
            <a:ext cx="12296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>
                    <a:lumMod val="95000"/>
                  </a:schemeClr>
                </a:solidFill>
              </a:rPr>
              <a:t>[1] </a:t>
            </a:r>
            <a:r>
              <a:rPr lang="ja-JP" altLang="en-US">
                <a:hlinkClick r:id="rId3"/>
              </a:rPr>
              <a:t>https://github.com/IndoorCorgi/cgsensor/blob/865c074cd905ca8edfd35dea7dc10fcf1b9c231e/cgsensor/tsl2572.py#L204</a:t>
            </a:r>
            <a:endParaRPr lang="en-US" altLang="ja-JP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F300A43-1F0F-5029-1423-2FECE36CD95D}"/>
              </a:ext>
            </a:extLst>
          </p:cNvPr>
          <p:cNvSpPr txBox="1"/>
          <p:nvPr/>
        </p:nvSpPr>
        <p:spPr>
          <a:xfrm>
            <a:off x="1511299" y="4640709"/>
            <a:ext cx="8510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>
                <a:solidFill>
                  <a:srgbClr val="9B81BB"/>
                </a:solidFill>
              </a:rPr>
              <a:t>バグの原因箇所</a:t>
            </a:r>
            <a:r>
              <a:rPr kumimoji="1" lang="en-US" altLang="ja-JP" sz="2800" b="1" dirty="0">
                <a:solidFill>
                  <a:srgbClr val="9B81BB"/>
                </a:solidFill>
              </a:rPr>
              <a:t>[1]</a:t>
            </a:r>
            <a:endParaRPr kumimoji="1" lang="ja-JP" altLang="en-US" sz="2800" b="1">
              <a:solidFill>
                <a:srgbClr val="9B81BB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EE42BCF-B235-B852-2046-3B29C9293D57}"/>
              </a:ext>
            </a:extLst>
          </p:cNvPr>
          <p:cNvSpPr txBox="1"/>
          <p:nvPr/>
        </p:nvSpPr>
        <p:spPr>
          <a:xfrm>
            <a:off x="10021823" y="7429819"/>
            <a:ext cx="58668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4800" b="1" dirty="0">
                <a:solidFill>
                  <a:srgbClr val="00B0F0"/>
                </a:solidFill>
              </a:rPr>
              <a:t>↑</a:t>
            </a:r>
            <a:r>
              <a:rPr kumimoji="1" lang="ja-JP" altLang="en-US" sz="4800" b="1">
                <a:solidFill>
                  <a:srgbClr val="00B0F0"/>
                </a:solidFill>
              </a:rPr>
              <a:t> </a:t>
            </a:r>
            <a:r>
              <a:rPr kumimoji="1" lang="en-US" altLang="ja-JP" sz="4800" b="1" dirty="0">
                <a:solidFill>
                  <a:srgbClr val="00B0F0"/>
                </a:solidFill>
              </a:rPr>
              <a:t>int</a:t>
            </a:r>
            <a:r>
              <a:rPr lang="en-US" altLang="ja-JP" sz="4800" b="1" dirty="0">
                <a:solidFill>
                  <a:srgbClr val="00B0F0"/>
                </a:solidFill>
              </a:rPr>
              <a:t> </a:t>
            </a:r>
            <a:r>
              <a:rPr kumimoji="1" lang="en-US" altLang="ja-JP" sz="4000" b="1" dirty="0">
                <a:solidFill>
                  <a:srgbClr val="00B0F0"/>
                </a:solidFill>
              </a:rPr>
              <a:t>(0.0</a:t>
            </a:r>
            <a:r>
              <a:rPr lang="ja-JP" altLang="en-US" sz="4000" b="1">
                <a:solidFill>
                  <a:srgbClr val="00B0F0"/>
                </a:solidFill>
              </a:rPr>
              <a:t>にすべき</a:t>
            </a:r>
            <a:r>
              <a:rPr kumimoji="1" lang="en-US" altLang="ja-JP" sz="4000" b="1" dirty="0">
                <a:solidFill>
                  <a:srgbClr val="00B0F0"/>
                </a:solidFill>
              </a:rPr>
              <a:t>)</a:t>
            </a:r>
            <a:endParaRPr kumimoji="1" lang="ja-JP" altLang="en-US" sz="4000" b="1">
              <a:solidFill>
                <a:srgbClr val="00B0F0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9830D5B-836B-9B5E-D2D9-EE14B8972F39}"/>
              </a:ext>
            </a:extLst>
          </p:cNvPr>
          <p:cNvSpPr txBox="1"/>
          <p:nvPr/>
        </p:nvSpPr>
        <p:spPr>
          <a:xfrm>
            <a:off x="10829543" y="5999206"/>
            <a:ext cx="686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b="1" dirty="0">
                <a:solidFill>
                  <a:srgbClr val="00B050"/>
                </a:solidFill>
              </a:rPr>
              <a:t>↓</a:t>
            </a:r>
            <a:r>
              <a:rPr kumimoji="1" lang="ja-JP" altLang="en-US" sz="4800" b="1">
                <a:solidFill>
                  <a:srgbClr val="00B050"/>
                </a:solidFill>
              </a:rPr>
              <a:t> </a:t>
            </a:r>
            <a:r>
              <a:rPr lang="en-US" altLang="ja-JP" sz="4800" b="1" dirty="0">
                <a:solidFill>
                  <a:srgbClr val="00B050"/>
                </a:solidFill>
              </a:rPr>
              <a:t>float </a:t>
            </a:r>
            <a:r>
              <a:rPr lang="en-US" altLang="ja-JP" sz="4000" b="1" dirty="0">
                <a:solidFill>
                  <a:srgbClr val="00B050"/>
                </a:solidFill>
              </a:rPr>
              <a:t>(DB</a:t>
            </a:r>
            <a:r>
              <a:rPr lang="ja-JP" altLang="en-US" sz="4000" b="1">
                <a:solidFill>
                  <a:srgbClr val="00B050"/>
                </a:solidFill>
              </a:rPr>
              <a:t>が受け付ける型</a:t>
            </a:r>
            <a:r>
              <a:rPr lang="en-US" altLang="ja-JP" sz="4000" b="1" dirty="0">
                <a:solidFill>
                  <a:srgbClr val="00B050"/>
                </a:solidFill>
              </a:rPr>
              <a:t>)</a:t>
            </a:r>
            <a:endParaRPr kumimoji="1" lang="ja-JP" altLang="en-US" sz="4000" b="1">
              <a:solidFill>
                <a:srgbClr val="00B050"/>
              </a:solidFill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167564A-9737-A02E-DF3F-77698ABB86B4}"/>
              </a:ext>
            </a:extLst>
          </p:cNvPr>
          <p:cNvSpPr txBox="1"/>
          <p:nvPr/>
        </p:nvSpPr>
        <p:spPr>
          <a:xfrm>
            <a:off x="1511299" y="8460811"/>
            <a:ext cx="1118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>
                <a:solidFill>
                  <a:schemeClr val="bg1">
                    <a:lumMod val="95000"/>
                  </a:schemeClr>
                </a:solidFill>
              </a:rPr>
              <a:t>意図せず型が混ざってしまっている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86CDF2A-B0A3-BD31-B1DA-72BD2F0DC98D}"/>
              </a:ext>
            </a:extLst>
          </p:cNvPr>
          <p:cNvSpPr txBox="1"/>
          <p:nvPr/>
        </p:nvSpPr>
        <p:spPr>
          <a:xfrm>
            <a:off x="1511299" y="2317136"/>
            <a:ext cx="8510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800" b="1">
                <a:solidFill>
                  <a:srgbClr val="9B81BB"/>
                </a:solidFill>
              </a:rPr>
              <a:t>バグの原因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AF70A10-72F2-E1FB-299F-A3B6B14F47C0}"/>
              </a:ext>
            </a:extLst>
          </p:cNvPr>
          <p:cNvSpPr txBox="1"/>
          <p:nvPr/>
        </p:nvSpPr>
        <p:spPr>
          <a:xfrm>
            <a:off x="1511299" y="3599459"/>
            <a:ext cx="1526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4000">
                <a:solidFill>
                  <a:schemeClr val="bg1">
                    <a:lumMod val="95000"/>
                  </a:schemeClr>
                </a:solidFill>
              </a:rPr>
              <a:t>センサー</a:t>
            </a:r>
            <a:r>
              <a:rPr lang="ja-JP" altLang="en-US" sz="4000">
                <a:solidFill>
                  <a:schemeClr val="bg1">
                    <a:lumMod val="95000"/>
                  </a:schemeClr>
                </a:solidFill>
              </a:rPr>
              <a:t>が観測した照度が</a:t>
            </a:r>
            <a:r>
              <a:rPr lang="en-US" altLang="ja-JP" sz="4000" dirty="0">
                <a:solidFill>
                  <a:schemeClr val="bg1">
                    <a:lumMod val="95000"/>
                  </a:schemeClr>
                </a:solidFill>
              </a:rPr>
              <a:t>0</a:t>
            </a:r>
            <a:r>
              <a:rPr lang="ja-JP" altLang="en-US" sz="4000">
                <a:solidFill>
                  <a:schemeClr val="bg1">
                    <a:lumMod val="95000"/>
                  </a:schemeClr>
                </a:solidFill>
              </a:rPr>
              <a:t>の時だけ変な数値を取得してしまう</a:t>
            </a:r>
            <a:endParaRPr kumimoji="1" lang="en-US" altLang="ja-JP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8AFB151-DA9D-3EE6-7D0E-1F2919A8B82A}"/>
              </a:ext>
            </a:extLst>
          </p:cNvPr>
          <p:cNvSpPr txBox="1"/>
          <p:nvPr/>
        </p:nvSpPr>
        <p:spPr>
          <a:xfrm>
            <a:off x="13280224" y="9147846"/>
            <a:ext cx="36585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1">
                    <a:lumMod val="95000"/>
                  </a:schemeClr>
                </a:solidFill>
              </a:rPr>
              <a:t>(※</a:t>
            </a:r>
            <a:r>
              <a:rPr kumimoji="1" lang="ja-JP" altLang="en-US">
                <a:solidFill>
                  <a:schemeClr val="bg1">
                    <a:lumMod val="95000"/>
                  </a:schemeClr>
                </a:solidFill>
              </a:rPr>
              <a:t>静的型付けでも型の混合は</a:t>
            </a:r>
            <a:endParaRPr kumimoji="1" lang="en-US" altLang="ja-JP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kumimoji="1" lang="ja-JP" altLang="en-US">
                <a:solidFill>
                  <a:schemeClr val="bg1">
                    <a:lumMod val="95000"/>
                  </a:schemeClr>
                </a:solidFill>
              </a:rPr>
              <a:t>可能だが、意図されない場合</a:t>
            </a:r>
            <a:endParaRPr kumimoji="1" lang="en-US" altLang="ja-JP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kumimoji="1" lang="ja-JP" altLang="en-US">
                <a:solidFill>
                  <a:schemeClr val="bg1">
                    <a:lumMod val="95000"/>
                  </a:schemeClr>
                </a:solidFill>
              </a:rPr>
              <a:t>当然コンパイルエラー</a:t>
            </a:r>
            <a:r>
              <a:rPr kumimoji="1" lang="en-US" altLang="ja-JP" dirty="0">
                <a:solidFill>
                  <a:schemeClr val="bg1">
                    <a:lumMod val="95000"/>
                  </a:schemeClr>
                </a:solidFill>
              </a:rPr>
              <a:t>)</a:t>
            </a:r>
            <a:endParaRPr kumimoji="1" lang="ja-JP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A7A0CBE-ECC7-68F0-180A-CF1E4F3A6C05}"/>
              </a:ext>
            </a:extLst>
          </p:cNvPr>
          <p:cNvSpPr txBox="1"/>
          <p:nvPr/>
        </p:nvSpPr>
        <p:spPr>
          <a:xfrm>
            <a:off x="9483310" y="7676041"/>
            <a:ext cx="689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3200" b="1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游ゴシック"/>
                <a:cs typeface="+mn-cs"/>
              </a:rPr>
              <a:t>❌</a:t>
            </a:r>
            <a:endParaRPr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A459F69-B120-3239-FB1C-86D9A96E5577}"/>
              </a:ext>
            </a:extLst>
          </p:cNvPr>
          <p:cNvSpPr txBox="1"/>
          <p:nvPr/>
        </p:nvSpPr>
        <p:spPr>
          <a:xfrm>
            <a:off x="11197389" y="8560497"/>
            <a:ext cx="9565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ja-JP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/>
                <a:ea typeface="游ゴシック"/>
                <a:cs typeface="+mn-cs"/>
              </a:rPr>
              <a:t>🤮</a:t>
            </a:r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06666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A3CD8-7463-C4A1-1781-ABFCAE519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DE516B38-7B7C-CEDE-F0AA-564532DAF62B}"/>
              </a:ext>
            </a:extLst>
          </p:cNvPr>
          <p:cNvSpPr/>
          <p:nvPr/>
        </p:nvSpPr>
        <p:spPr>
          <a:xfrm>
            <a:off x="953736" y="956429"/>
            <a:ext cx="19050" cy="8382000"/>
          </a:xfrm>
          <a:custGeom>
            <a:avLst/>
            <a:gdLst/>
            <a:ahLst/>
            <a:cxnLst/>
            <a:rect l="l" t="t" r="r" b="b"/>
            <a:pathLst>
              <a:path w="19050" h="8382000">
                <a:moveTo>
                  <a:pt x="19050" y="8382000"/>
                </a:moveTo>
                <a:lnTo>
                  <a:pt x="0" y="8382000"/>
                </a:lnTo>
                <a:lnTo>
                  <a:pt x="0" y="0"/>
                </a:lnTo>
                <a:lnTo>
                  <a:pt x="19050" y="0"/>
                </a:lnTo>
                <a:lnTo>
                  <a:pt x="19050" y="8382000"/>
                </a:lnTo>
                <a:close/>
              </a:path>
            </a:pathLst>
          </a:custGeom>
          <a:solidFill>
            <a:srgbClr val="9B81BB">
              <a:alpha val="29798"/>
            </a:srgbClr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EC152EB-AA5D-AF01-06AD-BB4EACD39F9C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984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34"/>
              </a:spcBef>
            </a:pPr>
            <a:fld id="{81D60167-4931-47E6-BA6A-407CBD079E47}" type="slidenum">
              <a:rPr spc="30"/>
              <a:t>9</a:t>
            </a:fld>
            <a:endParaRPr spc="3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C955BAF-2B64-6638-EC28-926779CF41A2}"/>
              </a:ext>
            </a:extLst>
          </p:cNvPr>
          <p:cNvSpPr txBox="1"/>
          <p:nvPr/>
        </p:nvSpPr>
        <p:spPr>
          <a:xfrm>
            <a:off x="992743" y="2534002"/>
            <a:ext cx="16302513" cy="680442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の型がつらい」</a:t>
            </a:r>
            <a:endParaRPr lang="en-US" altLang="ja-JP" sz="7200" spc="55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95000"/>
                  </a:schemeClr>
                </a:solidFill>
                <a:latin typeface="Microsoft Sans Serif"/>
                <a:cs typeface="Microsoft Sans Serif"/>
              </a:rPr>
              <a:t>の文法がおかしい」</a:t>
            </a:r>
            <a:endParaRPr lang="en-US" altLang="ja-JP" sz="7200" spc="55" dirty="0">
              <a:solidFill>
                <a:schemeClr val="bg1">
                  <a:lumMod val="95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「</a:t>
            </a:r>
            <a:r>
              <a:rPr lang="en-US" altLang="ja-JP" sz="7200" spc="55" dirty="0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Python</a:t>
            </a:r>
            <a:r>
              <a:rPr lang="ja-JP" altLang="en-US" sz="7200" spc="55">
                <a:solidFill>
                  <a:schemeClr val="bg1">
                    <a:lumMod val="50000"/>
                  </a:schemeClr>
                </a:solidFill>
                <a:latin typeface="Microsoft Sans Serif"/>
                <a:cs typeface="Microsoft Sans Serif"/>
              </a:rPr>
              <a:t>の環境構築がつらい」</a:t>
            </a:r>
            <a:endParaRPr lang="en-US" altLang="ja-JP" sz="7200" spc="55" dirty="0">
              <a:solidFill>
                <a:schemeClr val="bg1">
                  <a:lumMod val="50000"/>
                </a:schemeClr>
              </a:solidFill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endParaRPr lang="en-US" altLang="ja-JP" sz="7200" spc="55" dirty="0">
              <a:solidFill>
                <a:schemeClr val="bg1">
                  <a:lumMod val="85000"/>
                </a:schemeClr>
              </a:solidFill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181743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1C699"/>
      </a:hlink>
      <a:folHlink>
        <a:srgbClr val="800080"/>
      </a:folHlink>
    </a:clrScheme>
    <a:fontScheme name="ユーザー定義 2">
      <a:majorFont>
        <a:latin typeface="Calibri"/>
        <a:ea typeface="游ゴシック Light"/>
        <a:cs typeface=""/>
      </a:majorFont>
      <a:minorFont>
        <a:latin typeface="Calibri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3890</TotalTime>
  <Words>1866</Words>
  <Application>Microsoft Macintosh PowerPoint</Application>
  <PresentationFormat>ユーザー設定</PresentationFormat>
  <Paragraphs>394</Paragraphs>
  <Slides>50</Slides>
  <Notes>8</Notes>
  <HiddenSlides>11</HiddenSlides>
  <MMClips>3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Calibri</vt:lpstr>
      <vt:lpstr>Open Sans</vt:lpstr>
      <vt:lpstr>游ゴシック</vt:lpstr>
      <vt:lpstr>Tahoma</vt:lpstr>
      <vt:lpstr>源ノ明朝</vt:lpstr>
      <vt:lpstr>Arial</vt:lpstr>
      <vt:lpstr>游明朝 Demibold</vt:lpstr>
      <vt:lpstr>Roboto</vt:lpstr>
      <vt:lpstr>Microsoft Sans Serif</vt:lpstr>
      <vt:lpstr>Office Theme</vt:lpstr>
      <vt:lpstr>Pythonにトランスパイル可能な 静的型付けプログラミング言語の開発</vt:lpstr>
      <vt:lpstr>近年人気の言語Python、 しかし……</vt:lpstr>
      <vt:lpstr>PowerPoint プレゼンテーション</vt:lpstr>
      <vt:lpstr>PowerPoint プレゼンテーション</vt:lpstr>
      <vt:lpstr>PowerPoint プレゼンテーション</vt:lpstr>
      <vt:lpstr>Pythonの欠点</vt:lpstr>
      <vt:lpstr>動的型付けが厄介なバグを引き起こした例</vt:lpstr>
      <vt:lpstr>PowerPoint プレゼンテーション</vt:lpstr>
      <vt:lpstr>PowerPoint プレゼンテーション</vt:lpstr>
      <vt:lpstr>Pythonの欠点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Pythonの欠点</vt:lpstr>
      <vt:lpstr>Pythonは、つらい</vt:lpstr>
      <vt:lpstr>解決策はあるか？</vt:lpstr>
      <vt:lpstr>― Pythonの欠点を克服した 新言語を作る</vt:lpstr>
      <vt:lpstr>Erg Programming Language</vt:lpstr>
      <vt:lpstr>新言語Ergのコンセプト</vt:lpstr>
      <vt:lpstr>PowerPoint プレゼンテーション</vt:lpstr>
      <vt:lpstr>新言語Ergのコンセプト</vt:lpstr>
      <vt:lpstr>PowerPoint プレゼンテーション</vt:lpstr>
      <vt:lpstr>PowerPoint プレゼンテーション</vt:lpstr>
      <vt:lpstr>新言語Ergのコンセプト</vt:lpstr>
      <vt:lpstr>PowerPoint プレゼンテーション</vt:lpstr>
      <vt:lpstr>PowerPoint プレゼンテーション</vt:lpstr>
      <vt:lpstr>PowerPoint プレゼンテーション</vt:lpstr>
      <vt:lpstr>デモ</vt:lpstr>
      <vt:lpstr>デモ1</vt:lpstr>
      <vt:lpstr>PowerPoint プレゼンテーション</vt:lpstr>
      <vt:lpstr>デモ2</vt:lpstr>
      <vt:lpstr>PowerPoint プレゼンテーション</vt:lpstr>
      <vt:lpstr>デモ3</vt:lpstr>
      <vt:lpstr>PowerPoint プレゼンテーション</vt:lpstr>
      <vt:lpstr>まとめ</vt:lpstr>
      <vt:lpstr>今後の展望</vt:lpstr>
      <vt:lpstr>新言語Ergのコンセプト</vt:lpstr>
      <vt:lpstr>Q&amp;A</vt:lpstr>
      <vt:lpstr>Q&amp;A</vt:lpstr>
      <vt:lpstr>Q&amp;A</vt:lpstr>
      <vt:lpstr>Q&amp;A</vt:lpstr>
      <vt:lpstr>Q&amp;A</vt:lpstr>
      <vt:lpstr>Q&amp;A</vt:lpstr>
      <vt:lpstr>Q&amp;A</vt:lpstr>
      <vt:lpstr>Q&amp;A</vt:lpstr>
      <vt:lpstr>Q&amp;A</vt:lpstr>
      <vt:lpstr>デモ2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Pythonにトランスパイル可能な 静的型付け言語の開発</dc:title>
  <cp:lastModifiedBy>駿介 芝山</cp:lastModifiedBy>
  <cp:revision>227</cp:revision>
  <dcterms:created xsi:type="dcterms:W3CDTF">2023-04-05T15:51:25Z</dcterms:created>
  <dcterms:modified xsi:type="dcterms:W3CDTF">2024-02-17T08:44:17Z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2023-04-05T00:00:00Z</vt:filetime>
  </property>
  <property fmtid="{D5CDD505-2E9C-101B-9397-08002B2CF9AE}" pid="3" name="Creator">
    <vt:lpwstr>Chromium</vt:lpwstr>
  </property>
  <property fmtid="{D5CDD505-2E9C-101B-9397-08002B2CF9AE}" pid="4" name="LastSaved">
    <vt:filetime>2023-04-05T00:00:00Z</vt:filetime>
  </property>
</Properties>
</file>